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3"/>
  </p:notesMasterIdLst>
  <p:handoutMasterIdLst>
    <p:handoutMasterId r:id="rId24"/>
  </p:handoutMasterIdLst>
  <p:sldIdLst>
    <p:sldId id="265" r:id="rId5"/>
    <p:sldId id="288" r:id="rId6"/>
    <p:sldId id="273" r:id="rId7"/>
    <p:sldId id="282" r:id="rId8"/>
    <p:sldId id="276" r:id="rId9"/>
    <p:sldId id="283" r:id="rId10"/>
    <p:sldId id="293" r:id="rId11"/>
    <p:sldId id="277" r:id="rId12"/>
    <p:sldId id="274" r:id="rId13"/>
    <p:sldId id="284" r:id="rId14"/>
    <p:sldId id="289" r:id="rId15"/>
    <p:sldId id="292" r:id="rId16"/>
    <p:sldId id="280" r:id="rId17"/>
    <p:sldId id="285" r:id="rId18"/>
    <p:sldId id="286" r:id="rId19"/>
    <p:sldId id="278" r:id="rId20"/>
    <p:sldId id="287" r:id="rId21"/>
    <p:sldId id="281" r:id="rId22"/>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li Boudreaux" initials="BL" lastIdx="7" clrIdx="0">
    <p:extLst>
      <p:ext uri="{19B8F6BF-5375-455C-9EA6-DF929625EA0E}">
        <p15:presenceInfo xmlns:p15="http://schemas.microsoft.com/office/powerpoint/2012/main" userId="Lesli Boudr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6" autoAdjust="0"/>
    <p:restoredTop sz="94643"/>
  </p:normalViewPr>
  <p:slideViewPr>
    <p:cSldViewPr snapToGrid="0" snapToObjects="1" showGuides="1">
      <p:cViewPr varScale="1">
        <p:scale>
          <a:sx n="58" d="100"/>
          <a:sy n="58" d="100"/>
        </p:scale>
        <p:origin x="1272" y="72"/>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F9DACB-D5E0-F24A-88DB-7E63870D421F}" type="datetimeFigureOut">
              <a:rPr lang="en-US" smtClean="0"/>
              <a:t>5/29/2025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31A763-14CE-7340-B748-737BE684CA32}" type="slidenum">
              <a:rPr lang="en-US" smtClean="0"/>
              <a:t>‹#›</a:t>
            </a:fld>
            <a:endParaRPr lang="en-US"/>
          </a:p>
        </p:txBody>
      </p:sp>
    </p:spTree>
    <p:extLst>
      <p:ext uri="{BB962C8B-B14F-4D97-AF65-F5344CB8AC3E}">
        <p14:creationId xmlns:p14="http://schemas.microsoft.com/office/powerpoint/2010/main" val="522061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5E2DE5-7A65-8E41-BB6F-97897B0059B4}" type="datetimeFigureOut">
              <a:rPr lang="en-US" smtClean="0"/>
              <a:t>5/29/2025</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F96333-8F1C-9044-B045-23D93CB4F56A}" type="slidenum">
              <a:rPr lang="en-US" smtClean="0"/>
              <a:t>‹#›</a:t>
            </a:fld>
            <a:endParaRPr lang="en-US"/>
          </a:p>
        </p:txBody>
      </p:sp>
    </p:spTree>
    <p:extLst>
      <p:ext uri="{BB962C8B-B14F-4D97-AF65-F5344CB8AC3E}">
        <p14:creationId xmlns:p14="http://schemas.microsoft.com/office/powerpoint/2010/main" val="925053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457201"/>
            <a:ext cx="7429500" cy="2080054"/>
          </a:xfrm>
        </p:spPr>
        <p:txBody>
          <a:bodyPr lIns="0" tIns="0" rIns="0" bIns="0" anchor="b">
            <a:normAutofit/>
          </a:bodyPr>
          <a:lstStyle>
            <a:lvl1pPr algn="l">
              <a:defRPr sz="4400"/>
            </a:lvl1pPr>
          </a:lstStyle>
          <a:p>
            <a:r>
              <a:rPr lang="en-US" dirty="0"/>
              <a:t>Presentation Title</a:t>
            </a:r>
          </a:p>
        </p:txBody>
      </p:sp>
      <p:sp>
        <p:nvSpPr>
          <p:cNvPr id="3" name="Subtitle 2"/>
          <p:cNvSpPr>
            <a:spLocks noGrp="1"/>
          </p:cNvSpPr>
          <p:nvPr>
            <p:ph type="subTitle" idx="1" hasCustomPrompt="1"/>
          </p:nvPr>
        </p:nvSpPr>
        <p:spPr>
          <a:xfrm>
            <a:off x="457200" y="2705099"/>
            <a:ext cx="7429500" cy="1901519"/>
          </a:xfrm>
        </p:spPr>
        <p:txBody>
          <a:bodyPr>
            <a:normAutofit/>
          </a:bodyPr>
          <a:lstStyle>
            <a:lvl1pPr marL="0" indent="0" algn="l">
              <a:buNone/>
              <a:defRPr sz="2000" baseline="0">
                <a:solidFill>
                  <a:schemeClr val="bg2"/>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dirty="0"/>
              <a:t>Presentation Subtitle or Presenter Info</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2400" y="5533298"/>
            <a:ext cx="1828800" cy="1782654"/>
          </a:xfrm>
          <a:prstGeom prst="rect">
            <a:avLst/>
          </a:prstGeom>
        </p:spPr>
      </p:pic>
      <p:pic>
        <p:nvPicPr>
          <p:cNvPr id="7" name="Picture 6"/>
          <p:cNvPicPr>
            <a:picLocks noChangeAspect="1"/>
          </p:cNvPicPr>
          <p:nvPr userDrawn="1"/>
        </p:nvPicPr>
        <p:blipFill>
          <a:blip r:embed="rId3"/>
          <a:stretch>
            <a:fillRect/>
          </a:stretch>
        </p:blipFill>
        <p:spPr>
          <a:xfrm>
            <a:off x="458493" y="5975590"/>
            <a:ext cx="2466293" cy="898071"/>
          </a:xfrm>
          <a:prstGeom prst="rect">
            <a:avLst/>
          </a:prstGeom>
        </p:spPr>
      </p:pic>
    </p:spTree>
  </p:cSld>
  <p:clrMapOvr>
    <a:masterClrMapping/>
  </p:clrMapOvr>
  <p:extLst>
    <p:ext uri="{DCECCB84-F9BA-43D5-87BE-67443E8EF086}">
      <p15:sldGuideLst xmlns:p15="http://schemas.microsoft.com/office/powerpoint/2012/main">
        <p15:guide id="1" pos="496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 Single Colum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2" y="457201"/>
            <a:ext cx="7315198" cy="800099"/>
          </a:xfrm>
        </p:spPr>
        <p:txBody>
          <a:bodyPr/>
          <a:lstStyle>
            <a:lvl1pPr>
              <a:defRPr sz="2800"/>
            </a:lvl1pPr>
          </a:lstStyle>
          <a:p>
            <a:r>
              <a:rPr lang="en-US" dirty="0"/>
              <a:t>Click to enter slide title</a:t>
            </a:r>
          </a:p>
        </p:txBody>
      </p:sp>
      <p:sp>
        <p:nvSpPr>
          <p:cNvPr id="3" name="Footer Placeholder 2"/>
          <p:cNvSpPr>
            <a:spLocks noGrp="1"/>
          </p:cNvSpPr>
          <p:nvPr>
            <p:ph type="ftr" sz="quarter" idx="10"/>
          </p:nvPr>
        </p:nvSpPr>
        <p:spPr/>
        <p:txBody>
          <a:bodyPr/>
          <a:lstStyle/>
          <a:p>
            <a:r>
              <a:rPr lang="en-US"/>
              <a:t>AmeriHealth Caritas Louisiana</a:t>
            </a:r>
            <a:endParaRPr lang="en-US" dirty="0"/>
          </a:p>
        </p:txBody>
      </p:sp>
      <p:sp>
        <p:nvSpPr>
          <p:cNvPr id="4" name="Slide Number Placeholder 3"/>
          <p:cNvSpPr>
            <a:spLocks noGrp="1"/>
          </p:cNvSpPr>
          <p:nvPr>
            <p:ph type="sldNum" sz="quarter" idx="11"/>
          </p:nvPr>
        </p:nvSpPr>
        <p:spPr/>
        <p:txBody>
          <a:bodyPr/>
          <a:lstStyle/>
          <a:p>
            <a:fld id="{20332274-F28D-1B47-8F4B-7D312FE1D572}" type="slidenum">
              <a:rPr lang="en-US" smtClean="0"/>
              <a:pPr/>
              <a:t>‹#›</a:t>
            </a:fld>
            <a:endParaRPr lang="en-US" dirty="0"/>
          </a:p>
        </p:txBody>
      </p:sp>
      <p:cxnSp>
        <p:nvCxnSpPr>
          <p:cNvPr id="7" name="Straight Connector 6"/>
          <p:cNvCxnSpPr/>
          <p:nvPr userDrawn="1"/>
        </p:nvCxnSpPr>
        <p:spPr>
          <a:xfrm>
            <a:off x="457200" y="73152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Content Placeholder 8"/>
          <p:cNvSpPr>
            <a:spLocks noGrp="1"/>
          </p:cNvSpPr>
          <p:nvPr>
            <p:ph sz="quarter" idx="12"/>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a:stretch>
            <a:fillRect/>
          </a:stretch>
        </p:blipFill>
        <p:spPr>
          <a:xfrm>
            <a:off x="8220947" y="608076"/>
            <a:ext cx="1379529" cy="502339"/>
          </a:xfrm>
          <a:prstGeom prst="rect">
            <a:avLst/>
          </a:prstGeom>
        </p:spPr>
      </p:pic>
    </p:spTree>
    <p:extLst>
      <p:ext uri="{BB962C8B-B14F-4D97-AF65-F5344CB8AC3E}">
        <p14:creationId xmlns:p14="http://schemas.microsoft.com/office/powerpoint/2010/main" val="932335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 Double Colum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2" y="457201"/>
            <a:ext cx="7315198" cy="800099"/>
          </a:xfrm>
        </p:spPr>
        <p:txBody>
          <a:bodyPr/>
          <a:lstStyle/>
          <a:p>
            <a:r>
              <a:rPr lang="en-US" dirty="0"/>
              <a:t>Click to enter slide title</a:t>
            </a:r>
          </a:p>
        </p:txBody>
      </p:sp>
      <p:sp>
        <p:nvSpPr>
          <p:cNvPr id="3" name="Footer Placeholder 2"/>
          <p:cNvSpPr>
            <a:spLocks noGrp="1"/>
          </p:cNvSpPr>
          <p:nvPr>
            <p:ph type="ftr" sz="quarter" idx="10"/>
          </p:nvPr>
        </p:nvSpPr>
        <p:spPr/>
        <p:txBody>
          <a:bodyPr/>
          <a:lstStyle/>
          <a:p>
            <a:r>
              <a:rPr lang="en-US"/>
              <a:t>AmeriHealth Caritas Louisiana</a:t>
            </a:r>
            <a:endParaRPr lang="en-US" dirty="0"/>
          </a:p>
        </p:txBody>
      </p:sp>
      <p:sp>
        <p:nvSpPr>
          <p:cNvPr id="4" name="Slide Number Placeholder 3"/>
          <p:cNvSpPr>
            <a:spLocks noGrp="1"/>
          </p:cNvSpPr>
          <p:nvPr>
            <p:ph type="sldNum" sz="quarter" idx="11"/>
          </p:nvPr>
        </p:nvSpPr>
        <p:spPr/>
        <p:txBody>
          <a:bodyPr/>
          <a:lstStyle/>
          <a:p>
            <a:fld id="{20332274-F28D-1B47-8F4B-7D312FE1D572}" type="slidenum">
              <a:rPr lang="en-US" smtClean="0"/>
              <a:pPr/>
              <a:t>‹#›</a:t>
            </a:fld>
            <a:endParaRPr lang="en-US" dirty="0"/>
          </a:p>
        </p:txBody>
      </p:sp>
      <p:sp>
        <p:nvSpPr>
          <p:cNvPr id="6" name="Text Placeholder 5"/>
          <p:cNvSpPr>
            <a:spLocks noGrp="1"/>
          </p:cNvSpPr>
          <p:nvPr>
            <p:ph type="body" sz="quarter" idx="12"/>
          </p:nvPr>
        </p:nvSpPr>
        <p:spPr>
          <a:xfrm>
            <a:off x="457201" y="1714500"/>
            <a:ext cx="4436076" cy="5143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13"/>
          </p:nvPr>
        </p:nvSpPr>
        <p:spPr>
          <a:xfrm>
            <a:off x="5165124" y="1714500"/>
            <a:ext cx="4436076" cy="5143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userDrawn="1"/>
        </p:nvCxnSpPr>
        <p:spPr>
          <a:xfrm>
            <a:off x="457200" y="7315200"/>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E833B623-0B3F-7844-B6E3-765321701AA3}"/>
              </a:ext>
            </a:extLst>
          </p:cNvPr>
          <p:cNvPicPr>
            <a:picLocks noChangeAspect="1"/>
          </p:cNvPicPr>
          <p:nvPr userDrawn="1"/>
        </p:nvPicPr>
        <p:blipFill>
          <a:blip r:embed="rId2"/>
          <a:stretch>
            <a:fillRect/>
          </a:stretch>
        </p:blipFill>
        <p:spPr>
          <a:xfrm>
            <a:off x="8220947" y="608076"/>
            <a:ext cx="1379529" cy="502339"/>
          </a:xfrm>
          <a:prstGeom prst="rect">
            <a:avLst/>
          </a:prstGeom>
        </p:spPr>
      </p:pic>
    </p:spTree>
    <p:extLst>
      <p:ext uri="{BB962C8B-B14F-4D97-AF65-F5344CB8AC3E}">
        <p14:creationId xmlns:p14="http://schemas.microsoft.com/office/powerpoint/2010/main" val="1714076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No Colum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2" y="457201"/>
            <a:ext cx="7319912" cy="800099"/>
          </a:xfrm>
        </p:spPr>
        <p:txBody>
          <a:bodyPr/>
          <a:lstStyle>
            <a:lvl1pPr>
              <a:defRPr baseline="0"/>
            </a:lvl1pPr>
          </a:lstStyle>
          <a:p>
            <a:r>
              <a:rPr lang="en-US" dirty="0"/>
              <a:t>Click to enter slide title</a:t>
            </a:r>
          </a:p>
        </p:txBody>
      </p:sp>
      <p:sp>
        <p:nvSpPr>
          <p:cNvPr id="3" name="Footer Placeholder 2"/>
          <p:cNvSpPr>
            <a:spLocks noGrp="1"/>
          </p:cNvSpPr>
          <p:nvPr>
            <p:ph type="ftr" sz="quarter" idx="10"/>
          </p:nvPr>
        </p:nvSpPr>
        <p:spPr/>
        <p:txBody>
          <a:bodyPr/>
          <a:lstStyle/>
          <a:p>
            <a:r>
              <a:rPr lang="en-US"/>
              <a:t>AmeriHealth Caritas Louisiana</a:t>
            </a:r>
            <a:endParaRPr lang="en-US" dirty="0"/>
          </a:p>
        </p:txBody>
      </p:sp>
      <p:sp>
        <p:nvSpPr>
          <p:cNvPr id="4" name="Slide Number Placeholder 3"/>
          <p:cNvSpPr>
            <a:spLocks noGrp="1"/>
          </p:cNvSpPr>
          <p:nvPr>
            <p:ph type="sldNum" sz="quarter" idx="11"/>
          </p:nvPr>
        </p:nvSpPr>
        <p:spPr/>
        <p:txBody>
          <a:bodyPr/>
          <a:lstStyle/>
          <a:p>
            <a:fld id="{20332274-F28D-1B47-8F4B-7D312FE1D572}" type="slidenum">
              <a:rPr lang="en-US" smtClean="0"/>
              <a:pPr/>
              <a:t>‹#›</a:t>
            </a:fld>
            <a:endParaRPr lang="en-US" dirty="0"/>
          </a:p>
        </p:txBody>
      </p:sp>
      <p:cxnSp>
        <p:nvCxnSpPr>
          <p:cNvPr id="5" name="Straight Connector 4"/>
          <p:cNvCxnSpPr/>
          <p:nvPr userDrawn="1"/>
        </p:nvCxnSpPr>
        <p:spPr>
          <a:xfrm>
            <a:off x="457200" y="7315200"/>
            <a:ext cx="914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EC1F4B3-CF65-204A-A43C-6754B6D2C1E6}"/>
              </a:ext>
            </a:extLst>
          </p:cNvPr>
          <p:cNvPicPr>
            <a:picLocks noChangeAspect="1"/>
          </p:cNvPicPr>
          <p:nvPr userDrawn="1"/>
        </p:nvPicPr>
        <p:blipFill>
          <a:blip r:embed="rId2"/>
          <a:stretch>
            <a:fillRect/>
          </a:stretch>
        </p:blipFill>
        <p:spPr>
          <a:xfrm>
            <a:off x="8220947" y="608076"/>
            <a:ext cx="1379529" cy="502339"/>
          </a:xfrm>
          <a:prstGeom prst="rect">
            <a:avLst/>
          </a:prstGeom>
        </p:spPr>
      </p:pic>
    </p:spTree>
    <p:extLst>
      <p:ext uri="{BB962C8B-B14F-4D97-AF65-F5344CB8AC3E}">
        <p14:creationId xmlns:p14="http://schemas.microsoft.com/office/powerpoint/2010/main" val="2140834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1063332"/>
            <a:ext cx="9144000" cy="1807175"/>
          </a:xfrm>
        </p:spPr>
        <p:txBody>
          <a:bodyPr lIns="0" tIns="0" rIns="0" bIns="0" anchor="b">
            <a:normAutofit/>
          </a:bodyPr>
          <a:lstStyle>
            <a:lvl1pPr algn="ctr">
              <a:defRPr sz="4400"/>
            </a:lvl1pPr>
          </a:lstStyle>
          <a:p>
            <a:r>
              <a:rPr lang="en-US" dirty="0"/>
              <a:t>Transition Title</a:t>
            </a:r>
          </a:p>
        </p:txBody>
      </p:sp>
      <p:sp>
        <p:nvSpPr>
          <p:cNvPr id="3" name="Subtitle 2"/>
          <p:cNvSpPr>
            <a:spLocks noGrp="1"/>
          </p:cNvSpPr>
          <p:nvPr>
            <p:ph type="subTitle" idx="1" hasCustomPrompt="1"/>
          </p:nvPr>
        </p:nvSpPr>
        <p:spPr>
          <a:xfrm>
            <a:off x="457200" y="3073400"/>
            <a:ext cx="9144000" cy="1800570"/>
          </a:xfrm>
        </p:spPr>
        <p:txBody>
          <a:bodyPr>
            <a:normAutofit/>
          </a:bodyPr>
          <a:lstStyle>
            <a:lvl1pPr marL="0" indent="0" algn="ctr">
              <a:buNone/>
              <a:defRPr sz="2000">
                <a:solidFill>
                  <a:schemeClr val="bg2"/>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dirty="0"/>
              <a:t>Subtitle here</a:t>
            </a:r>
          </a:p>
        </p:txBody>
      </p:sp>
      <p:pic>
        <p:nvPicPr>
          <p:cNvPr id="9" name="Picture 8"/>
          <p:cNvPicPr>
            <a:picLocks noChangeAspect="1"/>
          </p:cNvPicPr>
          <p:nvPr userDrawn="1"/>
        </p:nvPicPr>
        <p:blipFill>
          <a:blip r:embed="rId2"/>
          <a:stretch>
            <a:fillRect/>
          </a:stretch>
        </p:blipFill>
        <p:spPr>
          <a:xfrm>
            <a:off x="3738184" y="5805482"/>
            <a:ext cx="2582032" cy="94021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bg1"/>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4483443" y="7199870"/>
            <a:ext cx="1091514" cy="115330"/>
          </a:xfrm>
        </p:spPr>
        <p:txBody>
          <a:bodyPr>
            <a:noAutofit/>
          </a:bodyPr>
          <a:lstStyle>
            <a:lvl1pPr algn="ctr">
              <a:defRPr sz="800" baseline="0">
                <a:solidFill>
                  <a:schemeClr val="bg2"/>
                </a:solidFill>
              </a:defRPr>
            </a:lvl1pPr>
            <a:lvl2pPr>
              <a:defRPr sz="800"/>
            </a:lvl2pPr>
            <a:lvl3pPr>
              <a:defRPr sz="800"/>
            </a:lvl3pPr>
            <a:lvl4pPr>
              <a:defRPr sz="800"/>
            </a:lvl4pPr>
            <a:lvl5pPr>
              <a:defRPr sz="800"/>
            </a:lvl5pPr>
          </a:lstStyle>
          <a:p>
            <a:pPr lvl="0"/>
            <a:r>
              <a:rPr lang="en-US" dirty="0"/>
              <a:t>Place </a:t>
            </a:r>
            <a:r>
              <a:rPr lang="en-US"/>
              <a:t>job number here</a:t>
            </a:r>
            <a:endParaRPr lang="en-US" dirty="0"/>
          </a:p>
        </p:txBody>
      </p:sp>
      <p:pic>
        <p:nvPicPr>
          <p:cNvPr id="8" name="Picture 7"/>
          <p:cNvPicPr>
            <a:picLocks noChangeAspect="1"/>
          </p:cNvPicPr>
          <p:nvPr userDrawn="1"/>
        </p:nvPicPr>
        <p:blipFill>
          <a:blip r:embed="rId2"/>
          <a:stretch>
            <a:fillRect/>
          </a:stretch>
        </p:blipFill>
        <p:spPr>
          <a:xfrm>
            <a:off x="2386584" y="2923923"/>
            <a:ext cx="5285232" cy="1924554"/>
          </a:xfrm>
          <a:prstGeom prst="rect">
            <a:avLst/>
          </a:prstGeom>
        </p:spPr>
      </p:pic>
    </p:spTree>
    <p:extLst>
      <p:ext uri="{BB962C8B-B14F-4D97-AF65-F5344CB8AC3E}">
        <p14:creationId xmlns:p14="http://schemas.microsoft.com/office/powerpoint/2010/main" val="205909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2FD504-038E-48FA-8465-CF92E9048E8E}" type="datetime1">
              <a:rPr lang="en-US" smtClean="0"/>
              <a:t>5/29/2025</a:t>
            </a:fld>
            <a:endParaRPr lang="en-US"/>
          </a:p>
        </p:txBody>
      </p:sp>
      <p:sp>
        <p:nvSpPr>
          <p:cNvPr id="5" name="Footer Placeholder 4"/>
          <p:cNvSpPr>
            <a:spLocks noGrp="1"/>
          </p:cNvSpPr>
          <p:nvPr>
            <p:ph type="ftr" sz="quarter" idx="11"/>
          </p:nvPr>
        </p:nvSpPr>
        <p:spPr/>
        <p:txBody>
          <a:bodyPr/>
          <a:lstStyle/>
          <a:p>
            <a:r>
              <a:rPr lang="en-US"/>
              <a:t>AmeriHealth Caritas Louisiana</a:t>
            </a:r>
          </a:p>
        </p:txBody>
      </p:sp>
      <p:sp>
        <p:nvSpPr>
          <p:cNvPr id="6" name="Slide Number Placeholder 5"/>
          <p:cNvSpPr>
            <a:spLocks noGrp="1"/>
          </p:cNvSpPr>
          <p:nvPr>
            <p:ph type="sldNum" sz="quarter" idx="12"/>
          </p:nvPr>
        </p:nvSpPr>
        <p:spPr/>
        <p:txBody>
          <a:bodyPr/>
          <a:lstStyle/>
          <a:p>
            <a:fld id="{868C8C11-BBCA-4F91-9684-D068F4BEF1A6}" type="slidenum">
              <a:rPr lang="en-US" smtClean="0"/>
              <a:t>‹#›</a:t>
            </a:fld>
            <a:endParaRPr lang="en-US"/>
          </a:p>
        </p:txBody>
      </p:sp>
    </p:spTree>
    <p:extLst>
      <p:ext uri="{BB962C8B-B14F-4D97-AF65-F5344CB8AC3E}">
        <p14:creationId xmlns:p14="http://schemas.microsoft.com/office/powerpoint/2010/main" val="632073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457201"/>
            <a:ext cx="7658099" cy="800099"/>
          </a:xfrm>
          <a:prstGeom prst="rect">
            <a:avLst/>
          </a:prstGeom>
        </p:spPr>
        <p:txBody>
          <a:bodyPr vert="horz" lIns="0" tIns="0" rIns="0" bIns="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714500"/>
            <a:ext cx="9144000" cy="5148213"/>
          </a:xfrm>
          <a:prstGeom prst="rect">
            <a:avLst/>
          </a:prstGeom>
        </p:spPr>
        <p:txBody>
          <a:bodyPr vert="horz" lIns="0" tIns="0" rIns="0" bIns="0" rtlCol="0">
            <a:normAutofit/>
          </a:bodyPr>
          <a:lstStyle/>
          <a:p>
            <a:pPr lvl="0"/>
            <a:r>
              <a:rPr lang="en-US" dirty="0"/>
              <a:t>Enter content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7315199"/>
            <a:ext cx="3394710" cy="457201"/>
          </a:xfrm>
          <a:prstGeom prst="rect">
            <a:avLst/>
          </a:prstGeom>
        </p:spPr>
        <p:txBody>
          <a:bodyPr vert="horz" lIns="0" tIns="0" rIns="0" bIns="0" rtlCol="0" anchor="ctr"/>
          <a:lstStyle>
            <a:lvl1pPr algn="l">
              <a:defRPr sz="900" b="1">
                <a:solidFill>
                  <a:schemeClr val="accent1"/>
                </a:solidFill>
              </a:defRPr>
            </a:lvl1pPr>
          </a:lstStyle>
          <a:p>
            <a:r>
              <a:rPr lang="en-US"/>
              <a:t>AmeriHealth Caritas Louisiana</a:t>
            </a:r>
            <a:endParaRPr lang="en-US" dirty="0"/>
          </a:p>
        </p:txBody>
      </p:sp>
      <p:sp>
        <p:nvSpPr>
          <p:cNvPr id="6" name="Slide Number Placeholder 5"/>
          <p:cNvSpPr>
            <a:spLocks noGrp="1"/>
          </p:cNvSpPr>
          <p:nvPr>
            <p:ph type="sldNum" sz="quarter" idx="4"/>
          </p:nvPr>
        </p:nvSpPr>
        <p:spPr>
          <a:xfrm>
            <a:off x="7338060" y="7315199"/>
            <a:ext cx="2263140" cy="457201"/>
          </a:xfrm>
          <a:prstGeom prst="rect">
            <a:avLst/>
          </a:prstGeom>
        </p:spPr>
        <p:txBody>
          <a:bodyPr vert="horz" lIns="0" tIns="0" rIns="0" bIns="0" rtlCol="0" anchor="ctr"/>
          <a:lstStyle>
            <a:lvl1pPr algn="r">
              <a:defRPr sz="900" b="1">
                <a:solidFill>
                  <a:schemeClr val="accent1"/>
                </a:solidFill>
              </a:defRPr>
            </a:lvl1pPr>
          </a:lstStyle>
          <a:p>
            <a:fld id="{20332274-F28D-1B47-8F4B-7D312FE1D572}" type="slidenum">
              <a:rPr lang="en-US" smtClean="0"/>
              <a:pPr/>
              <a:t>‹#›</a:t>
            </a:fld>
            <a:endParaRPr lang="en-US" dirty="0"/>
          </a:p>
        </p:txBody>
      </p:sp>
    </p:spTree>
    <p:extLst>
      <p:ext uri="{BB962C8B-B14F-4D97-AF65-F5344CB8AC3E}">
        <p14:creationId xmlns:p14="http://schemas.microsoft.com/office/powerpoint/2010/main" val="1702097060"/>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Lst>
  <p:hf hdr="0" dt="0"/>
  <p:txStyles>
    <p:titleStyle>
      <a:lvl1pPr algn="l" defTabSz="1005840" rtl="0" eaLnBrk="1" latinLnBrk="0" hangingPunct="1">
        <a:lnSpc>
          <a:spcPct val="90000"/>
        </a:lnSpc>
        <a:spcBef>
          <a:spcPct val="0"/>
        </a:spcBef>
        <a:buNone/>
        <a:defRPr sz="2800" kern="1200">
          <a:solidFill>
            <a:schemeClr val="accent1"/>
          </a:solidFill>
          <a:latin typeface="+mj-lt"/>
          <a:ea typeface="+mj-ea"/>
          <a:cs typeface="+mj-cs"/>
        </a:defRPr>
      </a:lvl1pPr>
    </p:titleStyle>
    <p:bodyStyle>
      <a:lvl1pPr marL="0" indent="0" algn="l" defTabSz="1005840" rtl="0" eaLnBrk="1" latinLnBrk="0" hangingPunct="1">
        <a:lnSpc>
          <a:spcPct val="100000"/>
        </a:lnSpc>
        <a:spcBef>
          <a:spcPts val="1200"/>
        </a:spcBef>
        <a:buFont typeface="Arial" panose="020B0604020202020204" pitchFamily="34" charset="0"/>
        <a:buNone/>
        <a:defRPr sz="2000" kern="1200" baseline="0">
          <a:solidFill>
            <a:schemeClr val="tx1"/>
          </a:solidFill>
          <a:latin typeface="+mn-lt"/>
          <a:ea typeface="+mn-ea"/>
          <a:cs typeface="+mn-cs"/>
        </a:defRPr>
      </a:lvl1pPr>
      <a:lvl2pPr marL="457200" indent="-251460" algn="l" defTabSz="100584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2pPr>
      <a:lvl3pPr marL="685800" indent="-228600" algn="l" defTabSz="100584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914400" indent="-228600" algn="l" defTabSz="100584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4pPr>
      <a:lvl5pPr marL="1143000" indent="-228600" algn="l" defTabSz="100584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userDrawn="1">
          <p15:clr>
            <a:srgbClr val="F26B43"/>
          </p15:clr>
        </p15:guide>
        <p15:guide id="2" pos="6048" userDrawn="1">
          <p15:clr>
            <a:srgbClr val="F26B43"/>
          </p15:clr>
        </p15:guide>
        <p15:guide id="3" orient="horz" pos="288" userDrawn="1">
          <p15:clr>
            <a:srgbClr val="F26B43"/>
          </p15:clr>
        </p15:guide>
        <p15:guide id="4" orient="horz" pos="4608" userDrawn="1">
          <p15:clr>
            <a:srgbClr val="F26B43"/>
          </p15:clr>
        </p15:guide>
        <p15:guide id="5" orient="horz" pos="4464" userDrawn="1">
          <p15:clr>
            <a:srgbClr val="F26B43"/>
          </p15:clr>
        </p15:guide>
        <p15:guide id="6" orient="horz" pos="792" userDrawn="1">
          <p15:clr>
            <a:srgbClr val="F26B43"/>
          </p15:clr>
        </p15:guide>
        <p15:guide id="7" orient="horz" pos="1080" userDrawn="1">
          <p15:clr>
            <a:srgbClr val="F26B43"/>
          </p15:clr>
        </p15:guide>
        <p15:guide id="8" pos="5352" userDrawn="1">
          <p15:clr>
            <a:srgbClr val="F26B43"/>
          </p15:clr>
        </p15:guide>
        <p15:guide id="9" orient="horz" pos="2448" userDrawn="1">
          <p15:clr>
            <a:srgbClr val="F26B43"/>
          </p15:clr>
        </p15:guide>
        <p15:guide id="10" pos="31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amerihealthcaritasla.com/pdf/provider/billing/claim-filing-instruction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s://www.lamedicaid.com/Provweb1/fee_schedules/SBH_Fee.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hyperlink" Target="mailto:Network@amerihealthcaritasla.com" TargetMode="External"/><Relationship Id="rId3" Type="http://schemas.openxmlformats.org/officeDocument/2006/relationships/hyperlink" Target="mailto:mhinton@amerihealthcaritasla.com" TargetMode="External"/><Relationship Id="rId7" Type="http://schemas.openxmlformats.org/officeDocument/2006/relationships/hyperlink" Target="mailto:mharrison@amerihealthcaritasla.com" TargetMode="External"/><Relationship Id="rId2" Type="http://schemas.openxmlformats.org/officeDocument/2006/relationships/hyperlink" Target="mailto:aolayanju@amerihealthcaritasla.com" TargetMode="External"/><Relationship Id="rId1" Type="http://schemas.openxmlformats.org/officeDocument/2006/relationships/slideLayout" Target="../slideLayouts/slideLayout7.xml"/><Relationship Id="rId6" Type="http://schemas.openxmlformats.org/officeDocument/2006/relationships/hyperlink" Target="mailto:kanderson@amerihealthcaritas.com" TargetMode="External"/><Relationship Id="rId5" Type="http://schemas.openxmlformats.org/officeDocument/2006/relationships/hyperlink" Target="mailto:kbessix@amerihealthcaritasla.com" TargetMode="External"/><Relationship Id="rId4" Type="http://schemas.openxmlformats.org/officeDocument/2006/relationships/hyperlink" Target="mailto:lgolden1@amerihealthcaritasla.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navinet.navimedix.com/" TargetMode="External"/><Relationship Id="rId2" Type="http://schemas.openxmlformats.org/officeDocument/2006/relationships/hyperlink" Target="https://www.amerihealthcaritasla.com/pdf/provider/resources/forms/crisis-intervention-follow-up.pdf"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merihealthcaritasla.com/pdf/provider/resources/clinical/policies-20240509/ccp4038-rehabilitation-services-children-adolescents-adults.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amerihealthcaritasla.com/pdf/provider/resources/forms/crisis-intervention-follow-up.pdf" TargetMode="External"/><Relationship Id="rId2" Type="http://schemas.openxmlformats.org/officeDocument/2006/relationships/hyperlink" Target="http://www.navinet.net/"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amerihealthcaritasla.com/pdf/provider/resources/forms/child-rehab-form.pdf"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latin typeface="Bookman Old Style" panose="02050604050505020204" pitchFamily="18" charset="0"/>
                <a:ea typeface="ADLaM Display" panose="020F0502020204030204" pitchFamily="2" charset="0"/>
                <a:cs typeface="ADLaM Display" panose="020F0502020204030204" pitchFamily="2" charset="0"/>
              </a:rPr>
              <a:t>Youth Crisis Services</a:t>
            </a:r>
          </a:p>
        </p:txBody>
      </p:sp>
      <p:sp>
        <p:nvSpPr>
          <p:cNvPr id="3" name="Subtitle 2"/>
          <p:cNvSpPr>
            <a:spLocks noGrp="1"/>
          </p:cNvSpPr>
          <p:nvPr>
            <p:ph type="subTitle" idx="1"/>
          </p:nvPr>
        </p:nvSpPr>
        <p:spPr/>
        <p:txBody>
          <a:bodyPr/>
          <a:lstStyle/>
          <a:p>
            <a:r>
              <a:rPr lang="en-US" dirty="0">
                <a:latin typeface="Bookman Old Style" panose="02050604050505020204" pitchFamily="18" charset="0"/>
              </a:rPr>
              <a:t>August 15, 2024</a:t>
            </a:r>
          </a:p>
        </p:txBody>
      </p:sp>
    </p:spTree>
    <p:extLst>
      <p:ext uri="{BB962C8B-B14F-4D97-AF65-F5344CB8AC3E}">
        <p14:creationId xmlns:p14="http://schemas.microsoft.com/office/powerpoint/2010/main" val="1891731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AmeriHealth Caritas Louisiana Youth Crisis Services </a:t>
            </a:r>
            <a:br>
              <a:rPr lang="en-US" dirty="0"/>
            </a:br>
            <a:r>
              <a:rPr lang="en-US" dirty="0"/>
              <a:t>Billing Guidelines</a:t>
            </a:r>
          </a:p>
        </p:txBody>
      </p:sp>
    </p:spTree>
    <p:extLst>
      <p:ext uri="{BB962C8B-B14F-4D97-AF65-F5344CB8AC3E}">
        <p14:creationId xmlns:p14="http://schemas.microsoft.com/office/powerpoint/2010/main" val="4116324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6AAE-DC1B-F9B0-DE6E-2CF20838247E}"/>
              </a:ext>
            </a:extLst>
          </p:cNvPr>
          <p:cNvSpPr>
            <a:spLocks noGrp="1"/>
          </p:cNvSpPr>
          <p:nvPr>
            <p:ph type="title"/>
          </p:nvPr>
        </p:nvSpPr>
        <p:spPr/>
        <p:txBody>
          <a:bodyPr/>
          <a:lstStyle/>
          <a:p>
            <a:r>
              <a:rPr lang="en-US" b="1" dirty="0"/>
              <a:t>Define Clean Claim</a:t>
            </a:r>
          </a:p>
        </p:txBody>
      </p:sp>
      <p:sp>
        <p:nvSpPr>
          <p:cNvPr id="3" name="Footer Placeholder 2">
            <a:extLst>
              <a:ext uri="{FF2B5EF4-FFF2-40B4-BE49-F238E27FC236}">
                <a16:creationId xmlns:a16="http://schemas.microsoft.com/office/drawing/2014/main" id="{6A4B0F62-9FFC-87FD-26F5-6033F98D3B73}"/>
              </a:ext>
            </a:extLst>
          </p:cNvPr>
          <p:cNvSpPr>
            <a:spLocks noGrp="1"/>
          </p:cNvSpPr>
          <p:nvPr>
            <p:ph type="ftr" sz="quarter" idx="10"/>
          </p:nvPr>
        </p:nvSpPr>
        <p:spPr/>
        <p:txBody>
          <a:bodyPr/>
          <a:lstStyle/>
          <a:p>
            <a:r>
              <a:rPr lang="en-US"/>
              <a:t>AmeriHealth Caritas Louisiana</a:t>
            </a:r>
            <a:endParaRPr lang="en-US" dirty="0"/>
          </a:p>
        </p:txBody>
      </p:sp>
      <p:sp>
        <p:nvSpPr>
          <p:cNvPr id="4" name="Slide Number Placeholder 3">
            <a:extLst>
              <a:ext uri="{FF2B5EF4-FFF2-40B4-BE49-F238E27FC236}">
                <a16:creationId xmlns:a16="http://schemas.microsoft.com/office/drawing/2014/main" id="{4CE691A9-808B-109C-E9BD-87B4D2FE54C1}"/>
              </a:ext>
            </a:extLst>
          </p:cNvPr>
          <p:cNvSpPr>
            <a:spLocks noGrp="1"/>
          </p:cNvSpPr>
          <p:nvPr>
            <p:ph type="sldNum" sz="quarter" idx="11"/>
          </p:nvPr>
        </p:nvSpPr>
        <p:spPr/>
        <p:txBody>
          <a:bodyPr/>
          <a:lstStyle/>
          <a:p>
            <a:fld id="{20332274-F28D-1B47-8F4B-7D312FE1D572}" type="slidenum">
              <a:rPr lang="en-US" smtClean="0"/>
              <a:pPr/>
              <a:t>11</a:t>
            </a:fld>
            <a:endParaRPr lang="en-US" dirty="0"/>
          </a:p>
        </p:txBody>
      </p:sp>
      <p:sp>
        <p:nvSpPr>
          <p:cNvPr id="5" name="Content Placeholder 4">
            <a:extLst>
              <a:ext uri="{FF2B5EF4-FFF2-40B4-BE49-F238E27FC236}">
                <a16:creationId xmlns:a16="http://schemas.microsoft.com/office/drawing/2014/main" id="{F7B2EDDA-DFF9-ACEC-B775-3A992501CEF3}"/>
              </a:ext>
            </a:extLst>
          </p:cNvPr>
          <p:cNvSpPr>
            <a:spLocks noGrp="1"/>
          </p:cNvSpPr>
          <p:nvPr>
            <p:ph sz="quarter" idx="12"/>
          </p:nvPr>
        </p:nvSpPr>
        <p:spPr/>
        <p:txBody>
          <a:bodyPr/>
          <a:lstStyle/>
          <a:p>
            <a:r>
              <a:rPr lang="en-US" b="0" i="0" dirty="0">
                <a:solidFill>
                  <a:srgbClr val="000000"/>
                </a:solidFill>
                <a:effectLst/>
                <a:latin typeface="Times New Roman" panose="02020603050405020304" pitchFamily="18" charset="0"/>
              </a:rPr>
              <a:t>Clean claim" means an accepted claim that has no defect or impropriety including any lack of required substantiating documentation or other particular circumstance requiring special treatment that prevents timely payment from being made on the claim under this Subpart.</a:t>
            </a:r>
            <a:endParaRPr lang="en-US" dirty="0">
              <a:solidFill>
                <a:srgbClr val="000000"/>
              </a:solidFill>
              <a:latin typeface="Times New Roman" panose="02020603050405020304" pitchFamily="18" charset="0"/>
            </a:endParaRPr>
          </a:p>
          <a:p>
            <a:r>
              <a:rPr lang="en-US" dirty="0">
                <a:hlinkClick r:id="rId2"/>
              </a:rPr>
              <a:t>Claim Filing Instructions - Providers - AmeriHealth Caritas Louisiana (amerihealthcaritasla.com)</a:t>
            </a:r>
            <a:endParaRPr lang="en-US" dirty="0"/>
          </a:p>
          <a:p>
            <a:pPr marL="342900" indent="-342900">
              <a:buFont typeface="Wingdings" panose="05000000000000000000" pitchFamily="2" charset="2"/>
              <a:buChar char="Ø"/>
            </a:pPr>
            <a:r>
              <a:rPr lang="en-US" b="1" dirty="0"/>
              <a:t>Diagnosis, Procedure or Modifier Codes Invalid or Missing </a:t>
            </a:r>
            <a:r>
              <a:rPr lang="en-US" dirty="0"/>
              <a:t>- Coding from the most current coding manuals (ICD10-CM,CPT or HCPCS) is required to accurately complete processing. All applicable diagnosis, procedure and modifier fields must be completed.</a:t>
            </a:r>
          </a:p>
          <a:p>
            <a:pPr marL="342900" indent="-342900">
              <a:buFont typeface="Wingdings" panose="05000000000000000000" pitchFamily="2" charset="2"/>
              <a:buChar char="Ø"/>
            </a:pPr>
            <a:r>
              <a:rPr lang="en-US" b="1" dirty="0"/>
              <a:t>Place of Service Code Missing or Invalid </a:t>
            </a:r>
            <a:r>
              <a:rPr lang="en-US" dirty="0"/>
              <a:t>– A valid and appropriate two digit numeric code must be included on the claim form. Refer to CMS 1500 coding manuals for a complete list of place of service codes.</a:t>
            </a:r>
          </a:p>
          <a:p>
            <a:endParaRPr lang="en-US" dirty="0">
              <a:solidFill>
                <a:srgbClr val="000000"/>
              </a:solidFill>
              <a:latin typeface="Times New Roman" panose="02020603050405020304" pitchFamily="18" charset="0"/>
            </a:endParaRPr>
          </a:p>
          <a:p>
            <a:endParaRPr lang="en-US" dirty="0">
              <a:solidFill>
                <a:srgbClr val="000000"/>
              </a:solidFill>
              <a:latin typeface="Times New Roman" panose="02020603050405020304" pitchFamily="18" charset="0"/>
            </a:endParaRPr>
          </a:p>
          <a:p>
            <a:endParaRPr lang="en-US" dirty="0">
              <a:solidFill>
                <a:srgbClr val="000000"/>
              </a:solidFill>
              <a:latin typeface="Times New Roman" panose="02020603050405020304" pitchFamily="18" charset="0"/>
            </a:endParaRPr>
          </a:p>
          <a:p>
            <a:endParaRPr lang="en-US" dirty="0"/>
          </a:p>
        </p:txBody>
      </p:sp>
    </p:spTree>
    <p:extLst>
      <p:ext uri="{BB962C8B-B14F-4D97-AF65-F5344CB8AC3E}">
        <p14:creationId xmlns:p14="http://schemas.microsoft.com/office/powerpoint/2010/main" val="1320327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7910"/>
            <a:ext cx="9144000" cy="1257837"/>
          </a:xfrm>
        </p:spPr>
        <p:txBody>
          <a:bodyPr/>
          <a:lstStyle/>
          <a:p>
            <a:r>
              <a:rPr lang="en-US" dirty="0"/>
              <a:t>Top Claim Denial for </a:t>
            </a:r>
            <a:br>
              <a:rPr lang="en-US" dirty="0"/>
            </a:br>
            <a:r>
              <a:rPr lang="en-US" dirty="0"/>
              <a:t>Crisis Services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1775" y="2195512"/>
            <a:ext cx="4514850" cy="3381375"/>
          </a:xfrm>
          <a:prstGeom prst="rect">
            <a:avLst/>
          </a:prstGeom>
        </p:spPr>
      </p:pic>
    </p:spTree>
    <p:extLst>
      <p:ext uri="{BB962C8B-B14F-4D97-AF65-F5344CB8AC3E}">
        <p14:creationId xmlns:p14="http://schemas.microsoft.com/office/powerpoint/2010/main" val="322504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Top Claim Denial</a:t>
            </a:r>
          </a:p>
        </p:txBody>
      </p:sp>
      <p:sp>
        <p:nvSpPr>
          <p:cNvPr id="3" name="Footer Placeholder 2"/>
          <p:cNvSpPr>
            <a:spLocks noGrp="1"/>
          </p:cNvSpPr>
          <p:nvPr>
            <p:ph type="ftr" sz="quarter" idx="10"/>
          </p:nvPr>
        </p:nvSpPr>
        <p:spPr/>
        <p:txBody>
          <a:bodyPr/>
          <a:lstStyle/>
          <a:p>
            <a:r>
              <a:rPr lang="en-US" dirty="0"/>
              <a:t>AmeriHealth Caritas Louisiana</a:t>
            </a:r>
          </a:p>
        </p:txBody>
      </p:sp>
      <p:sp>
        <p:nvSpPr>
          <p:cNvPr id="4" name="Slide Number Placeholder 3"/>
          <p:cNvSpPr>
            <a:spLocks noGrp="1"/>
          </p:cNvSpPr>
          <p:nvPr>
            <p:ph type="sldNum" sz="quarter" idx="11"/>
          </p:nvPr>
        </p:nvSpPr>
        <p:spPr/>
        <p:txBody>
          <a:bodyPr/>
          <a:lstStyle/>
          <a:p>
            <a:fld id="{20332274-F28D-1B47-8F4B-7D312FE1D572}" type="slidenum">
              <a:rPr lang="en-US" smtClean="0"/>
              <a:pPr/>
              <a:t>13</a:t>
            </a:fld>
            <a:endParaRPr lang="en-US" dirty="0"/>
          </a:p>
        </p:txBody>
      </p:sp>
      <p:sp>
        <p:nvSpPr>
          <p:cNvPr id="5" name="Content Placeholder 4"/>
          <p:cNvSpPr>
            <a:spLocks noGrp="1"/>
          </p:cNvSpPr>
          <p:nvPr>
            <p:ph sz="quarter" idx="12"/>
          </p:nvPr>
        </p:nvSpPr>
        <p:spPr>
          <a:xfrm>
            <a:off x="815008" y="1479186"/>
            <a:ext cx="8786189" cy="3339376"/>
          </a:xfrm>
        </p:spPr>
        <p:txBody>
          <a:bodyPr wrap="square">
            <a:spAutoFit/>
          </a:bodyPr>
          <a:lstStyle/>
          <a:p>
            <a:pPr>
              <a:spcBef>
                <a:spcPts val="600"/>
              </a:spcBef>
            </a:pPr>
            <a:r>
              <a:rPr lang="en-US" sz="2400" b="1" dirty="0"/>
              <a:t>ZB4 – Required modifier is missing or invalid</a:t>
            </a:r>
          </a:p>
          <a:p>
            <a:pPr lvl="2"/>
            <a:r>
              <a:rPr lang="en-US" sz="2400" dirty="0"/>
              <a:t>The </a:t>
            </a:r>
            <a:r>
              <a:rPr lang="en-US" sz="2400" b="1" dirty="0"/>
              <a:t>ZB4</a:t>
            </a:r>
            <a:r>
              <a:rPr lang="en-US" sz="2400" dirty="0"/>
              <a:t> denial code is received when billed service(s) require  modifier(s) before claim can be considered for correct payment.</a:t>
            </a:r>
          </a:p>
          <a:p>
            <a:pPr lvl="2"/>
            <a:r>
              <a:rPr lang="en-US" sz="2400" dirty="0"/>
              <a:t>Refer to the SBHFS for the required modifiers for the service(s) be billed.</a:t>
            </a:r>
          </a:p>
          <a:p>
            <a:pPr>
              <a:spcBef>
                <a:spcPts val="600"/>
              </a:spcBef>
            </a:pPr>
            <a:endParaRPr lang="en-US" sz="2400" dirty="0"/>
          </a:p>
          <a:p>
            <a:pPr>
              <a:spcBef>
                <a:spcPts val="600"/>
              </a:spcBef>
            </a:pPr>
            <a:r>
              <a:rPr lang="en-US" sz="2400" dirty="0"/>
              <a:t>Louisiana Medicaid link to the SBHFS:</a:t>
            </a:r>
          </a:p>
          <a:p>
            <a:pPr>
              <a:spcBef>
                <a:spcPts val="600"/>
              </a:spcBef>
            </a:pPr>
            <a:r>
              <a:rPr lang="en-US" sz="2400" dirty="0">
                <a:hlinkClick r:id="rId2"/>
              </a:rPr>
              <a:t>https://www.lamedicaid.com/Provweb1/fee_schedules/SBH_Fee.htm</a:t>
            </a:r>
            <a:r>
              <a:rPr lang="en-US" sz="2400" dirty="0"/>
              <a:t> </a:t>
            </a:r>
          </a:p>
        </p:txBody>
      </p:sp>
    </p:spTree>
    <p:extLst>
      <p:ext uri="{BB962C8B-B14F-4D97-AF65-F5344CB8AC3E}">
        <p14:creationId xmlns:p14="http://schemas.microsoft.com/office/powerpoint/2010/main" val="4187268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457201"/>
            <a:ext cx="8704728" cy="1452281"/>
          </a:xfrm>
        </p:spPr>
        <p:txBody>
          <a:bodyPr/>
          <a:lstStyle/>
          <a:p>
            <a:br>
              <a:rPr lang="en-US" dirty="0"/>
            </a:br>
            <a:br>
              <a:rPr lang="en-US" dirty="0"/>
            </a:br>
            <a:r>
              <a:rPr lang="en-US" b="1" dirty="0"/>
              <a:t>Youth Mobile Crisis Response – Initial Contact _Day Rate</a:t>
            </a:r>
          </a:p>
        </p:txBody>
      </p:sp>
      <p:sp>
        <p:nvSpPr>
          <p:cNvPr id="4" name="Footer Placeholder 3"/>
          <p:cNvSpPr>
            <a:spLocks noGrp="1"/>
          </p:cNvSpPr>
          <p:nvPr>
            <p:ph type="ftr" sz="quarter" idx="11"/>
          </p:nvPr>
        </p:nvSpPr>
        <p:spPr/>
        <p:txBody>
          <a:bodyPr/>
          <a:lstStyle/>
          <a:p>
            <a:r>
              <a:rPr lang="en-US" dirty="0"/>
              <a:t>AmeriHealth Caritas Louisiana</a:t>
            </a:r>
          </a:p>
        </p:txBody>
      </p:sp>
      <p:sp>
        <p:nvSpPr>
          <p:cNvPr id="5" name="Slide Number Placeholder 4"/>
          <p:cNvSpPr>
            <a:spLocks noGrp="1"/>
          </p:cNvSpPr>
          <p:nvPr>
            <p:ph type="sldNum" sz="quarter" idx="12"/>
          </p:nvPr>
        </p:nvSpPr>
        <p:spPr/>
        <p:txBody>
          <a:bodyPr/>
          <a:lstStyle/>
          <a:p>
            <a:fld id="{868C8C11-BBCA-4F91-9684-D068F4BEF1A6}" type="slidenum">
              <a:rPr lang="en-US" smtClean="0"/>
              <a:t>14</a:t>
            </a:fld>
            <a:endParaRPr lang="en-US"/>
          </a:p>
        </p:txBody>
      </p:sp>
      <p:pic>
        <p:nvPicPr>
          <p:cNvPr id="8" name="Picture 7"/>
          <p:cNvPicPr>
            <a:picLocks noChangeAspect="1"/>
          </p:cNvPicPr>
          <p:nvPr/>
        </p:nvPicPr>
        <p:blipFill>
          <a:blip r:embed="rId2"/>
          <a:stretch>
            <a:fillRect/>
          </a:stretch>
        </p:blipFill>
        <p:spPr>
          <a:xfrm>
            <a:off x="8362950" y="19051"/>
            <a:ext cx="1695450" cy="876300"/>
          </a:xfrm>
          <a:prstGeom prst="rect">
            <a:avLst/>
          </a:prstGeom>
        </p:spPr>
      </p:pic>
      <p:cxnSp>
        <p:nvCxnSpPr>
          <p:cNvPr id="10" name="Straight Connector 9"/>
          <p:cNvCxnSpPr/>
          <p:nvPr/>
        </p:nvCxnSpPr>
        <p:spPr>
          <a:xfrm>
            <a:off x="385482" y="7315199"/>
            <a:ext cx="9215718"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57201" y="4462515"/>
            <a:ext cx="8470899" cy="1477328"/>
          </a:xfrm>
          <a:prstGeom prst="rect">
            <a:avLst/>
          </a:prstGeom>
          <a:noFill/>
        </p:spPr>
        <p:txBody>
          <a:bodyPr wrap="square" rtlCol="0">
            <a:spAutoFit/>
          </a:bodyPr>
          <a:lstStyle/>
          <a:p>
            <a:pPr marL="285750" indent="-285750">
              <a:buFont typeface="Arial" panose="020B0604020202020204" pitchFamily="34" charset="0"/>
              <a:buChar char="•"/>
            </a:pPr>
            <a:r>
              <a:rPr lang="en-US" b="1" dirty="0"/>
              <a:t>TG : COMPLEX HIGH-TECH LEVEL OF CARE</a:t>
            </a:r>
          </a:p>
          <a:p>
            <a:pPr marL="285750" indent="-285750">
              <a:buFont typeface="Arial" panose="020B0604020202020204" pitchFamily="34" charset="0"/>
              <a:buChar char="•"/>
            </a:pPr>
            <a:r>
              <a:rPr lang="en-US" b="1" dirty="0"/>
              <a:t>U8: SERVICES PROVIDED IN NATURAL ENVIROMENT</a:t>
            </a:r>
          </a:p>
          <a:p>
            <a:pPr marL="285750" indent="-285750">
              <a:buFont typeface="Arial" panose="020B0604020202020204" pitchFamily="34" charset="0"/>
              <a:buChar char="•"/>
            </a:pPr>
            <a:r>
              <a:rPr lang="en-US" b="1" dirty="0"/>
              <a:t>HA: Members 0-20 </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One unit= One Day</a:t>
            </a:r>
          </a:p>
        </p:txBody>
      </p:sp>
      <p:graphicFrame>
        <p:nvGraphicFramePr>
          <p:cNvPr id="14" name="Table 13">
            <a:extLst>
              <a:ext uri="{FF2B5EF4-FFF2-40B4-BE49-F238E27FC236}">
                <a16:creationId xmlns:a16="http://schemas.microsoft.com/office/drawing/2014/main" id="{DDBAE4C1-D468-E804-DD0C-685F87A64D13}"/>
              </a:ext>
            </a:extLst>
          </p:cNvPr>
          <p:cNvGraphicFramePr>
            <a:graphicFrameLocks noGrp="1"/>
          </p:cNvGraphicFramePr>
          <p:nvPr/>
        </p:nvGraphicFramePr>
        <p:xfrm>
          <a:off x="457201" y="2064056"/>
          <a:ext cx="8470899" cy="1683979"/>
        </p:xfrm>
        <a:graphic>
          <a:graphicData uri="http://schemas.openxmlformats.org/drawingml/2006/table">
            <a:tbl>
              <a:tblPr/>
              <a:tblGrid>
                <a:gridCol w="800183">
                  <a:extLst>
                    <a:ext uri="{9D8B030D-6E8A-4147-A177-3AD203B41FA5}">
                      <a16:colId xmlns:a16="http://schemas.microsoft.com/office/drawing/2014/main" val="2916723113"/>
                    </a:ext>
                  </a:extLst>
                </a:gridCol>
                <a:gridCol w="4318227">
                  <a:extLst>
                    <a:ext uri="{9D8B030D-6E8A-4147-A177-3AD203B41FA5}">
                      <a16:colId xmlns:a16="http://schemas.microsoft.com/office/drawing/2014/main" val="1597162369"/>
                    </a:ext>
                  </a:extLst>
                </a:gridCol>
                <a:gridCol w="1186478">
                  <a:extLst>
                    <a:ext uri="{9D8B030D-6E8A-4147-A177-3AD203B41FA5}">
                      <a16:colId xmlns:a16="http://schemas.microsoft.com/office/drawing/2014/main" val="419244652"/>
                    </a:ext>
                  </a:extLst>
                </a:gridCol>
                <a:gridCol w="1158885">
                  <a:extLst>
                    <a:ext uri="{9D8B030D-6E8A-4147-A177-3AD203B41FA5}">
                      <a16:colId xmlns:a16="http://schemas.microsoft.com/office/drawing/2014/main" val="1239764022"/>
                    </a:ext>
                  </a:extLst>
                </a:gridCol>
                <a:gridCol w="1007126">
                  <a:extLst>
                    <a:ext uri="{9D8B030D-6E8A-4147-A177-3AD203B41FA5}">
                      <a16:colId xmlns:a16="http://schemas.microsoft.com/office/drawing/2014/main" val="421245306"/>
                    </a:ext>
                  </a:extLst>
                </a:gridCol>
              </a:tblGrid>
              <a:tr h="860014">
                <a:tc>
                  <a:txBody>
                    <a:bodyPr/>
                    <a:lstStyle/>
                    <a:p>
                      <a:pPr algn="l" fontAlgn="b"/>
                      <a:r>
                        <a:rPr lang="en-US" sz="1100" b="0" i="0" u="none" strike="noStrike">
                          <a:solidFill>
                            <a:srgbClr val="000000"/>
                          </a:solidFill>
                          <a:effectLst/>
                          <a:latin typeface="Calibri" panose="020F0502020204030204" pitchFamily="34" charset="0"/>
                        </a:rPr>
                        <a:t>Code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dirty="0">
                          <a:solidFill>
                            <a:srgbClr val="000000"/>
                          </a:solidFill>
                          <a:effectLst/>
                          <a:latin typeface="Calibri" panose="020F0502020204030204" pitchFamily="34" charset="0"/>
                        </a:rPr>
                        <a:t>Description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Modifier*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Age</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HA = Child</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HB = Adult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Other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Per Diem</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2172546257"/>
                  </a:ext>
                </a:extLst>
              </a:tr>
              <a:tr h="823965">
                <a:tc>
                  <a:txBody>
                    <a:bodyPr/>
                    <a:lstStyle/>
                    <a:p>
                      <a:pPr algn="l" fontAlgn="b"/>
                      <a:r>
                        <a:rPr lang="en-US" sz="1100" b="0" i="0" u="none" strike="noStrike">
                          <a:solidFill>
                            <a:srgbClr val="000000"/>
                          </a:solidFill>
                          <a:effectLst/>
                          <a:latin typeface="Calibri" panose="020F0502020204030204" pitchFamily="34" charset="0"/>
                        </a:rPr>
                        <a:t>S9485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MOBILE CRISIS RESPONSE - INITIAL CONTACT -</a:t>
                      </a:r>
                      <a:r>
                        <a:rPr lang="en-US" sz="1100" b="0" i="1" u="none" strike="noStrike" dirty="0">
                          <a:solidFill>
                            <a:srgbClr val="000000"/>
                          </a:solidFill>
                          <a:effectLst/>
                          <a:latin typeface="Calibri" panose="020F0502020204030204" pitchFamily="34" charset="0"/>
                        </a:rPr>
                        <a:t> Effective 4/1/2024</a:t>
                      </a:r>
                      <a:endParaRPr lang="en-US" sz="11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HA, TG, U8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0-20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$493.72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3721347"/>
                  </a:ext>
                </a:extLst>
              </a:tr>
            </a:tbl>
          </a:graphicData>
        </a:graphic>
      </p:graphicFrame>
    </p:spTree>
    <p:extLst>
      <p:ext uri="{BB962C8B-B14F-4D97-AF65-F5344CB8AC3E}">
        <p14:creationId xmlns:p14="http://schemas.microsoft.com/office/powerpoint/2010/main" val="673677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14A93-5B46-23A4-C5B8-30C71CFF0941}"/>
              </a:ext>
            </a:extLst>
          </p:cNvPr>
          <p:cNvSpPr>
            <a:spLocks noGrp="1"/>
          </p:cNvSpPr>
          <p:nvPr>
            <p:ph type="title"/>
          </p:nvPr>
        </p:nvSpPr>
        <p:spPr>
          <a:xfrm>
            <a:off x="457201" y="457201"/>
            <a:ext cx="9143999" cy="800099"/>
          </a:xfrm>
        </p:spPr>
        <p:txBody>
          <a:bodyPr/>
          <a:lstStyle/>
          <a:p>
            <a:pPr algn="ctr"/>
            <a:r>
              <a:rPr lang="en-US" b="1" dirty="0"/>
              <a:t>Youth Mobile Crisis Response and</a:t>
            </a:r>
            <a:br>
              <a:rPr lang="en-US" b="1" dirty="0"/>
            </a:br>
            <a:r>
              <a:rPr lang="en-US" b="1" dirty="0"/>
              <a:t> Community Brief Crisis Support </a:t>
            </a:r>
          </a:p>
        </p:txBody>
      </p:sp>
      <p:sp>
        <p:nvSpPr>
          <p:cNvPr id="4" name="Footer Placeholder 3">
            <a:extLst>
              <a:ext uri="{FF2B5EF4-FFF2-40B4-BE49-F238E27FC236}">
                <a16:creationId xmlns:a16="http://schemas.microsoft.com/office/drawing/2014/main" id="{59160674-19F7-DF1F-05F2-8F92B93233E8}"/>
              </a:ext>
            </a:extLst>
          </p:cNvPr>
          <p:cNvSpPr>
            <a:spLocks noGrp="1"/>
          </p:cNvSpPr>
          <p:nvPr>
            <p:ph type="ftr" sz="quarter" idx="11"/>
          </p:nvPr>
        </p:nvSpPr>
        <p:spPr/>
        <p:txBody>
          <a:bodyPr/>
          <a:lstStyle/>
          <a:p>
            <a:r>
              <a:rPr lang="en-US"/>
              <a:t>AmeriHealth Caritas Louisiana</a:t>
            </a:r>
          </a:p>
        </p:txBody>
      </p:sp>
      <p:sp>
        <p:nvSpPr>
          <p:cNvPr id="5" name="Slide Number Placeholder 4">
            <a:extLst>
              <a:ext uri="{FF2B5EF4-FFF2-40B4-BE49-F238E27FC236}">
                <a16:creationId xmlns:a16="http://schemas.microsoft.com/office/drawing/2014/main" id="{8396BB74-D0AA-5173-D4A6-B9A874592594}"/>
              </a:ext>
            </a:extLst>
          </p:cNvPr>
          <p:cNvSpPr>
            <a:spLocks noGrp="1"/>
          </p:cNvSpPr>
          <p:nvPr>
            <p:ph type="sldNum" sz="quarter" idx="12"/>
          </p:nvPr>
        </p:nvSpPr>
        <p:spPr/>
        <p:txBody>
          <a:bodyPr/>
          <a:lstStyle/>
          <a:p>
            <a:fld id="{868C8C11-BBCA-4F91-9684-D068F4BEF1A6}" type="slidenum">
              <a:rPr lang="en-US" smtClean="0"/>
              <a:t>15</a:t>
            </a:fld>
            <a:endParaRPr lang="en-US"/>
          </a:p>
        </p:txBody>
      </p:sp>
      <p:graphicFrame>
        <p:nvGraphicFramePr>
          <p:cNvPr id="9" name="Content Placeholder 8">
            <a:extLst>
              <a:ext uri="{FF2B5EF4-FFF2-40B4-BE49-F238E27FC236}">
                <a16:creationId xmlns:a16="http://schemas.microsoft.com/office/drawing/2014/main" id="{D36EBF96-BC71-97A9-A5D1-F0082FB0DA3C}"/>
              </a:ext>
            </a:extLst>
          </p:cNvPr>
          <p:cNvGraphicFramePr>
            <a:graphicFrameLocks noGrp="1"/>
          </p:cNvGraphicFramePr>
          <p:nvPr>
            <p:ph idx="1"/>
          </p:nvPr>
        </p:nvGraphicFramePr>
        <p:xfrm>
          <a:off x="422031" y="1879042"/>
          <a:ext cx="9179168" cy="3386294"/>
        </p:xfrm>
        <a:graphic>
          <a:graphicData uri="http://schemas.openxmlformats.org/drawingml/2006/table">
            <a:tbl>
              <a:tblPr/>
              <a:tblGrid>
                <a:gridCol w="644542">
                  <a:extLst>
                    <a:ext uri="{9D8B030D-6E8A-4147-A177-3AD203B41FA5}">
                      <a16:colId xmlns:a16="http://schemas.microsoft.com/office/drawing/2014/main" val="3888116969"/>
                    </a:ext>
                  </a:extLst>
                </a:gridCol>
                <a:gridCol w="4300651">
                  <a:extLst>
                    <a:ext uri="{9D8B030D-6E8A-4147-A177-3AD203B41FA5}">
                      <a16:colId xmlns:a16="http://schemas.microsoft.com/office/drawing/2014/main" val="1476428500"/>
                    </a:ext>
                  </a:extLst>
                </a:gridCol>
                <a:gridCol w="955701">
                  <a:extLst>
                    <a:ext uri="{9D8B030D-6E8A-4147-A177-3AD203B41FA5}">
                      <a16:colId xmlns:a16="http://schemas.microsoft.com/office/drawing/2014/main" val="2442623120"/>
                    </a:ext>
                  </a:extLst>
                </a:gridCol>
                <a:gridCol w="755670">
                  <a:extLst>
                    <a:ext uri="{9D8B030D-6E8A-4147-A177-3AD203B41FA5}">
                      <a16:colId xmlns:a16="http://schemas.microsoft.com/office/drawing/2014/main" val="1043288180"/>
                    </a:ext>
                  </a:extLst>
                </a:gridCol>
                <a:gridCol w="833459">
                  <a:extLst>
                    <a:ext uri="{9D8B030D-6E8A-4147-A177-3AD203B41FA5}">
                      <a16:colId xmlns:a16="http://schemas.microsoft.com/office/drawing/2014/main" val="1779341730"/>
                    </a:ext>
                  </a:extLst>
                </a:gridCol>
                <a:gridCol w="889023">
                  <a:extLst>
                    <a:ext uri="{9D8B030D-6E8A-4147-A177-3AD203B41FA5}">
                      <a16:colId xmlns:a16="http://schemas.microsoft.com/office/drawing/2014/main" val="1977878784"/>
                    </a:ext>
                  </a:extLst>
                </a:gridCol>
                <a:gridCol w="800122">
                  <a:extLst>
                    <a:ext uri="{9D8B030D-6E8A-4147-A177-3AD203B41FA5}">
                      <a16:colId xmlns:a16="http://schemas.microsoft.com/office/drawing/2014/main" val="3927331510"/>
                    </a:ext>
                  </a:extLst>
                </a:gridCol>
              </a:tblGrid>
              <a:tr h="933932">
                <a:tc>
                  <a:txBody>
                    <a:bodyPr/>
                    <a:lstStyle/>
                    <a:p>
                      <a:pPr algn="l" fontAlgn="b"/>
                      <a:r>
                        <a:rPr lang="en-US" sz="1000" b="0" i="0" u="none" strike="noStrike">
                          <a:solidFill>
                            <a:srgbClr val="000000"/>
                          </a:solidFill>
                          <a:effectLst/>
                          <a:latin typeface="Calibri" panose="020F0502020204030204" pitchFamily="34" charset="0"/>
                        </a:rPr>
                        <a:t>Code</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000" b="0" i="0" u="none" strike="noStrike" dirty="0">
                          <a:solidFill>
                            <a:srgbClr val="000000"/>
                          </a:solidFill>
                          <a:effectLst/>
                          <a:latin typeface="Calibri" panose="020F0502020204030204" pitchFamily="34" charset="0"/>
                        </a:rPr>
                        <a:t>Description</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000" b="0" i="0" u="none" strike="noStrike">
                          <a:solidFill>
                            <a:srgbClr val="000000"/>
                          </a:solidFill>
                          <a:effectLst/>
                          <a:latin typeface="Calibri" panose="020F0502020204030204" pitchFamily="34" charset="0"/>
                        </a:rPr>
                        <a:t>Modifier* </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000" b="0" i="0" u="none" strike="noStrike">
                          <a:solidFill>
                            <a:srgbClr val="000000"/>
                          </a:solidFill>
                          <a:effectLst/>
                          <a:latin typeface="Calibri" panose="020F0502020204030204" pitchFamily="34" charset="0"/>
                        </a:rPr>
                        <a:t>Age</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HA = Child</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HB = Adult</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000" b="0" i="0" u="none" strike="noStrike">
                          <a:solidFill>
                            <a:srgbClr val="000000"/>
                          </a:solidFill>
                          <a:effectLst/>
                          <a:latin typeface="Calibri" panose="020F0502020204030204" pitchFamily="34" charset="0"/>
                        </a:rPr>
                        <a:t>Master's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Level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(HO)</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000" b="0" i="0" u="none" strike="noStrike">
                          <a:solidFill>
                            <a:srgbClr val="000000"/>
                          </a:solidFill>
                          <a:effectLst/>
                          <a:latin typeface="Calibri" panose="020F0502020204030204" pitchFamily="34" charset="0"/>
                        </a:rPr>
                        <a:t>Bachelor's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Level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(HN)</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000" b="0" i="0" u="none" strike="noStrike">
                          <a:solidFill>
                            <a:srgbClr val="000000"/>
                          </a:solidFill>
                          <a:effectLst/>
                          <a:latin typeface="Calibri" panose="020F0502020204030204" pitchFamily="34" charset="0"/>
                        </a:rPr>
                        <a:t>Less than Bachelor's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(HM)</a:t>
                      </a:r>
                    </a:p>
                  </a:txBody>
                  <a:tcPr marL="6642" marR="6642" marT="6642"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2505096581"/>
                  </a:ext>
                </a:extLst>
              </a:tr>
              <a:tr h="817454">
                <a:tc>
                  <a:txBody>
                    <a:bodyPr/>
                    <a:lstStyle/>
                    <a:p>
                      <a:pPr algn="l" fontAlgn="b"/>
                      <a:r>
                        <a:rPr lang="en-US" sz="1000" b="0" i="0" u="none" strike="noStrike">
                          <a:solidFill>
                            <a:srgbClr val="000000"/>
                          </a:solidFill>
                          <a:effectLst/>
                          <a:latin typeface="Calibri" panose="020F0502020204030204" pitchFamily="34" charset="0"/>
                        </a:rPr>
                        <a:t>H2011</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MOBILE CRISIS RESPONSE - TELEHEALTH FOLLOW UP - </a:t>
                      </a:r>
                      <a:r>
                        <a:rPr lang="en-US" sz="1000" b="0" i="1" u="none" strike="noStrike" dirty="0">
                          <a:solidFill>
                            <a:srgbClr val="000000"/>
                          </a:solidFill>
                          <a:effectLst/>
                          <a:latin typeface="Calibri" panose="020F0502020204030204" pitchFamily="34" charset="0"/>
                        </a:rPr>
                        <a:t>Effective 4/1/2024</a:t>
                      </a:r>
                      <a:endParaRPr lang="en-US" sz="1000" b="0" i="0" u="none" strike="noStrike" dirty="0">
                        <a:solidFill>
                          <a:srgbClr val="000000"/>
                        </a:solidFill>
                        <a:effectLst/>
                        <a:latin typeface="Calibri" panose="020F0502020204030204" pitchFamily="34" charset="0"/>
                      </a:endParaRP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TG, 95</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0-20</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$29.09</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$29.09</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$29.09</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8400583"/>
                  </a:ext>
                </a:extLst>
              </a:tr>
              <a:tr h="817454">
                <a:tc>
                  <a:txBody>
                    <a:bodyPr/>
                    <a:lstStyle/>
                    <a:p>
                      <a:pPr algn="l" fontAlgn="b"/>
                      <a:r>
                        <a:rPr lang="en-US" sz="1000" b="0" i="0" u="none" strike="noStrike">
                          <a:solidFill>
                            <a:srgbClr val="000000"/>
                          </a:solidFill>
                          <a:effectLst/>
                          <a:latin typeface="Calibri" panose="020F0502020204030204" pitchFamily="34" charset="0"/>
                        </a:rPr>
                        <a:t>H2011</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MOBILE CRISIS RESPONSE - COMMUNITY BASED FOLLOW UP - </a:t>
                      </a:r>
                      <a:r>
                        <a:rPr lang="en-US" sz="1000" b="0" i="1" u="none" strike="noStrike">
                          <a:solidFill>
                            <a:srgbClr val="000000"/>
                          </a:solidFill>
                          <a:effectLst/>
                          <a:latin typeface="Calibri" panose="020F0502020204030204" pitchFamily="34" charset="0"/>
                        </a:rPr>
                        <a:t>Effective 4/1/2024</a:t>
                      </a:r>
                      <a:endParaRPr lang="en-US" sz="1000" b="0" i="0" u="none" strike="noStrike">
                        <a:solidFill>
                          <a:srgbClr val="000000"/>
                        </a:solidFill>
                        <a:effectLst/>
                        <a:latin typeface="Calibri" panose="020F0502020204030204" pitchFamily="34" charset="0"/>
                      </a:endParaRP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TG, U8 </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0-20</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$37.91</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$37.91</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$37.91</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830852"/>
                  </a:ext>
                </a:extLst>
              </a:tr>
              <a:tr h="817454">
                <a:tc>
                  <a:txBody>
                    <a:bodyPr/>
                    <a:lstStyle/>
                    <a:p>
                      <a:pPr algn="l" fontAlgn="b"/>
                      <a:r>
                        <a:rPr lang="en-US" sz="1000" b="0" i="0" u="none" strike="noStrike">
                          <a:solidFill>
                            <a:srgbClr val="000000"/>
                          </a:solidFill>
                          <a:effectLst/>
                          <a:latin typeface="Calibri" panose="020F0502020204030204" pitchFamily="34" charset="0"/>
                        </a:rPr>
                        <a:t>H2011</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COMMUNITY BRIEF CRISIS SUPPORT - </a:t>
                      </a:r>
                      <a:r>
                        <a:rPr lang="en-US" sz="1000" b="0" i="1" u="none" strike="noStrike" dirty="0">
                          <a:solidFill>
                            <a:srgbClr val="000000"/>
                          </a:solidFill>
                          <a:effectLst/>
                          <a:latin typeface="Calibri" panose="020F0502020204030204" pitchFamily="34" charset="0"/>
                        </a:rPr>
                        <a:t>Effective 4/1/2024</a:t>
                      </a:r>
                      <a:endParaRPr lang="en-US" sz="1000" b="0" i="0" u="none" strike="noStrike" dirty="0">
                        <a:solidFill>
                          <a:srgbClr val="000000"/>
                        </a:solidFill>
                        <a:effectLst/>
                        <a:latin typeface="Calibri" panose="020F0502020204030204" pitchFamily="34" charset="0"/>
                      </a:endParaRP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HK</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0-20</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$38.16</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$38.16</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$38.16</a:t>
                      </a:r>
                    </a:p>
                  </a:txBody>
                  <a:tcPr marL="6642" marR="6642" marT="664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4200388"/>
                  </a:ext>
                </a:extLst>
              </a:tr>
            </a:tbl>
          </a:graphicData>
        </a:graphic>
      </p:graphicFrame>
      <p:sp>
        <p:nvSpPr>
          <p:cNvPr id="10" name="TextBox 9">
            <a:extLst>
              <a:ext uri="{FF2B5EF4-FFF2-40B4-BE49-F238E27FC236}">
                <a16:creationId xmlns:a16="http://schemas.microsoft.com/office/drawing/2014/main" id="{7089E818-981B-BEC7-88B0-0021AA02E376}"/>
              </a:ext>
            </a:extLst>
          </p:cNvPr>
          <p:cNvSpPr txBox="1"/>
          <p:nvPr/>
        </p:nvSpPr>
        <p:spPr>
          <a:xfrm>
            <a:off x="422031" y="5727560"/>
            <a:ext cx="9179169" cy="923330"/>
          </a:xfrm>
          <a:prstGeom prst="rect">
            <a:avLst/>
          </a:prstGeom>
          <a:noFill/>
        </p:spPr>
        <p:txBody>
          <a:bodyPr wrap="square" rtlCol="0">
            <a:spAutoFit/>
          </a:bodyPr>
          <a:lstStyle/>
          <a:p>
            <a:pPr marL="285750" indent="-285750">
              <a:buFont typeface="Arial" panose="020B0604020202020204" pitchFamily="34" charset="0"/>
              <a:buChar char="•"/>
            </a:pPr>
            <a:r>
              <a:rPr lang="en-US" b="1" dirty="0"/>
              <a:t>Age and degree level modifiers can be added as applicable. </a:t>
            </a:r>
          </a:p>
          <a:p>
            <a:endParaRPr lang="en-US" b="1" dirty="0"/>
          </a:p>
          <a:p>
            <a:pPr marL="285750" indent="-285750">
              <a:buFont typeface="Arial" panose="020B0604020202020204" pitchFamily="34" charset="0"/>
              <a:buChar char="•"/>
            </a:pPr>
            <a:r>
              <a:rPr lang="en-US" b="1" dirty="0"/>
              <a:t>One Unit= 15 mins. </a:t>
            </a:r>
          </a:p>
        </p:txBody>
      </p:sp>
    </p:spTree>
    <p:extLst>
      <p:ext uri="{BB962C8B-B14F-4D97-AF65-F5344CB8AC3E}">
        <p14:creationId xmlns:p14="http://schemas.microsoft.com/office/powerpoint/2010/main" val="32302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Youth Crisis Care</a:t>
            </a:r>
          </a:p>
        </p:txBody>
      </p:sp>
      <p:sp>
        <p:nvSpPr>
          <p:cNvPr id="4" name="Footer Placeholder 3"/>
          <p:cNvSpPr>
            <a:spLocks noGrp="1"/>
          </p:cNvSpPr>
          <p:nvPr>
            <p:ph type="ftr" sz="quarter" idx="11"/>
          </p:nvPr>
        </p:nvSpPr>
        <p:spPr/>
        <p:txBody>
          <a:bodyPr/>
          <a:lstStyle/>
          <a:p>
            <a:r>
              <a:rPr lang="en-US"/>
              <a:t>AmeriHealth Caritas Louisiana</a:t>
            </a:r>
          </a:p>
        </p:txBody>
      </p:sp>
      <p:sp>
        <p:nvSpPr>
          <p:cNvPr id="5" name="Slide Number Placeholder 4"/>
          <p:cNvSpPr>
            <a:spLocks noGrp="1"/>
          </p:cNvSpPr>
          <p:nvPr>
            <p:ph type="sldNum" sz="quarter" idx="12"/>
          </p:nvPr>
        </p:nvSpPr>
        <p:spPr/>
        <p:txBody>
          <a:bodyPr/>
          <a:lstStyle/>
          <a:p>
            <a:fld id="{868C8C11-BBCA-4F91-9684-D068F4BEF1A6}" type="slidenum">
              <a:rPr lang="en-US" smtClean="0"/>
              <a:t>16</a:t>
            </a:fld>
            <a:endParaRPr lang="en-US"/>
          </a:p>
        </p:txBody>
      </p:sp>
      <p:pic>
        <p:nvPicPr>
          <p:cNvPr id="7" name="Picture 6"/>
          <p:cNvPicPr>
            <a:picLocks noChangeAspect="1"/>
          </p:cNvPicPr>
          <p:nvPr/>
        </p:nvPicPr>
        <p:blipFill>
          <a:blip r:embed="rId2"/>
          <a:stretch>
            <a:fillRect/>
          </a:stretch>
        </p:blipFill>
        <p:spPr>
          <a:xfrm>
            <a:off x="8362950" y="19051"/>
            <a:ext cx="1695450" cy="876300"/>
          </a:xfrm>
          <a:prstGeom prst="rect">
            <a:avLst/>
          </a:prstGeom>
        </p:spPr>
      </p:pic>
      <p:cxnSp>
        <p:nvCxnSpPr>
          <p:cNvPr id="8" name="Straight Connector 7"/>
          <p:cNvCxnSpPr/>
          <p:nvPr/>
        </p:nvCxnSpPr>
        <p:spPr>
          <a:xfrm>
            <a:off x="385482" y="7315199"/>
            <a:ext cx="9215718"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1" name="Content Placeholder 10">
            <a:extLst>
              <a:ext uri="{FF2B5EF4-FFF2-40B4-BE49-F238E27FC236}">
                <a16:creationId xmlns:a16="http://schemas.microsoft.com/office/drawing/2014/main" id="{B3FFBB96-0458-743B-D895-271DDD9A71E7}"/>
              </a:ext>
            </a:extLst>
          </p:cNvPr>
          <p:cNvGraphicFramePr>
            <a:graphicFrameLocks noGrp="1"/>
          </p:cNvGraphicFramePr>
          <p:nvPr>
            <p:ph idx="1"/>
          </p:nvPr>
        </p:nvGraphicFramePr>
        <p:xfrm>
          <a:off x="231112" y="2120204"/>
          <a:ext cx="8912887" cy="1808843"/>
        </p:xfrm>
        <a:graphic>
          <a:graphicData uri="http://schemas.openxmlformats.org/drawingml/2006/table">
            <a:tbl>
              <a:tblPr/>
              <a:tblGrid>
                <a:gridCol w="734300">
                  <a:extLst>
                    <a:ext uri="{9D8B030D-6E8A-4147-A177-3AD203B41FA5}">
                      <a16:colId xmlns:a16="http://schemas.microsoft.com/office/drawing/2014/main" val="3474929170"/>
                    </a:ext>
                  </a:extLst>
                </a:gridCol>
                <a:gridCol w="2635302">
                  <a:extLst>
                    <a:ext uri="{9D8B030D-6E8A-4147-A177-3AD203B41FA5}">
                      <a16:colId xmlns:a16="http://schemas.microsoft.com/office/drawing/2014/main" val="2179749565"/>
                    </a:ext>
                  </a:extLst>
                </a:gridCol>
                <a:gridCol w="791342">
                  <a:extLst>
                    <a:ext uri="{9D8B030D-6E8A-4147-A177-3AD203B41FA5}">
                      <a16:colId xmlns:a16="http://schemas.microsoft.com/office/drawing/2014/main" val="582291646"/>
                    </a:ext>
                  </a:extLst>
                </a:gridCol>
                <a:gridCol w="1051783">
                  <a:extLst>
                    <a:ext uri="{9D8B030D-6E8A-4147-A177-3AD203B41FA5}">
                      <a16:colId xmlns:a16="http://schemas.microsoft.com/office/drawing/2014/main" val="1720254950"/>
                    </a:ext>
                  </a:extLst>
                </a:gridCol>
                <a:gridCol w="981663">
                  <a:extLst>
                    <a:ext uri="{9D8B030D-6E8A-4147-A177-3AD203B41FA5}">
                      <a16:colId xmlns:a16="http://schemas.microsoft.com/office/drawing/2014/main" val="2870845164"/>
                    </a:ext>
                  </a:extLst>
                </a:gridCol>
                <a:gridCol w="1182004">
                  <a:extLst>
                    <a:ext uri="{9D8B030D-6E8A-4147-A177-3AD203B41FA5}">
                      <a16:colId xmlns:a16="http://schemas.microsoft.com/office/drawing/2014/main" val="4020374773"/>
                    </a:ext>
                  </a:extLst>
                </a:gridCol>
                <a:gridCol w="1536493">
                  <a:extLst>
                    <a:ext uri="{9D8B030D-6E8A-4147-A177-3AD203B41FA5}">
                      <a16:colId xmlns:a16="http://schemas.microsoft.com/office/drawing/2014/main" val="2803479865"/>
                    </a:ext>
                  </a:extLst>
                </a:gridCol>
              </a:tblGrid>
              <a:tr h="1145510">
                <a:tc>
                  <a:txBody>
                    <a:bodyPr/>
                    <a:lstStyle/>
                    <a:p>
                      <a:pPr algn="l" fontAlgn="b"/>
                      <a:r>
                        <a:rPr lang="en-US" sz="1100" b="0" i="0" u="none" strike="noStrike">
                          <a:solidFill>
                            <a:srgbClr val="000000"/>
                          </a:solidFill>
                          <a:effectLst/>
                          <a:latin typeface="Calibri" panose="020F0502020204030204" pitchFamily="34" charset="0"/>
                        </a:rPr>
                        <a:t>Code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dirty="0">
                          <a:solidFill>
                            <a:srgbClr val="000000"/>
                          </a:solidFill>
                          <a:effectLst/>
                          <a:latin typeface="Calibri" panose="020F0502020204030204" pitchFamily="34" charset="0"/>
                        </a:rPr>
                        <a:t>Description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Modifier*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Age</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HA = Child</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HB = Adult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Master's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Level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Bachelor's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Level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fontAlgn="b"/>
                      <a:r>
                        <a:rPr lang="en-US" sz="1100" b="0" i="0" u="none" strike="noStrike">
                          <a:solidFill>
                            <a:srgbClr val="000000"/>
                          </a:solidFill>
                          <a:effectLst/>
                          <a:latin typeface="Calibri" panose="020F0502020204030204" pitchFamily="34" charset="0"/>
                        </a:rPr>
                        <a:t>Less than Bachelor's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(HM)</a:t>
                      </a:r>
                    </a:p>
                  </a:txBody>
                  <a:tcPr marL="7620" marR="7620" marT="762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934230285"/>
                  </a:ext>
                </a:extLst>
              </a:tr>
              <a:tr h="663333">
                <a:tc>
                  <a:txBody>
                    <a:bodyPr/>
                    <a:lstStyle/>
                    <a:p>
                      <a:pPr algn="l" fontAlgn="b"/>
                      <a:r>
                        <a:rPr lang="en-US" sz="1100" b="0" i="0" u="none" strike="noStrike">
                          <a:solidFill>
                            <a:srgbClr val="000000"/>
                          </a:solidFill>
                          <a:effectLst/>
                          <a:latin typeface="Calibri" panose="020F0502020204030204" pitchFamily="34" charset="0"/>
                        </a:rPr>
                        <a:t>S9485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CRISIS INTERVENTION PER DIEM</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0-20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$353.65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$353.65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effectLst/>
                          <a:latin typeface="Calibri" panose="020F0502020204030204" pitchFamily="34" charset="0"/>
                        </a:rPr>
                        <a:t>$278.05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13739177"/>
                  </a:ext>
                </a:extLst>
              </a:tr>
            </a:tbl>
          </a:graphicData>
        </a:graphic>
      </p:graphicFrame>
      <p:sp>
        <p:nvSpPr>
          <p:cNvPr id="14" name="TextBox 13">
            <a:extLst>
              <a:ext uri="{FF2B5EF4-FFF2-40B4-BE49-F238E27FC236}">
                <a16:creationId xmlns:a16="http://schemas.microsoft.com/office/drawing/2014/main" id="{D7B20E06-44CF-3AD7-0131-E3980F73A181}"/>
              </a:ext>
            </a:extLst>
          </p:cNvPr>
          <p:cNvSpPr txBox="1"/>
          <p:nvPr/>
        </p:nvSpPr>
        <p:spPr>
          <a:xfrm>
            <a:off x="231112" y="4643452"/>
            <a:ext cx="8987316" cy="923330"/>
          </a:xfrm>
          <a:prstGeom prst="rect">
            <a:avLst/>
          </a:prstGeom>
          <a:noFill/>
        </p:spPr>
        <p:txBody>
          <a:bodyPr wrap="square" rtlCol="0">
            <a:spAutoFit/>
          </a:bodyPr>
          <a:lstStyle/>
          <a:p>
            <a:pPr marL="285750" indent="-285750">
              <a:buFont typeface="Arial" panose="020B0604020202020204" pitchFamily="34" charset="0"/>
              <a:buChar char="•"/>
            </a:pPr>
            <a:r>
              <a:rPr lang="en-US" b="1" dirty="0"/>
              <a:t>Age and degree level modifiers can be added as applicable. </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One unit= 15 mins.</a:t>
            </a:r>
          </a:p>
        </p:txBody>
      </p:sp>
    </p:spTree>
    <p:extLst>
      <p:ext uri="{BB962C8B-B14F-4D97-AF65-F5344CB8AC3E}">
        <p14:creationId xmlns:p14="http://schemas.microsoft.com/office/powerpoint/2010/main" val="1076072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9B610-C40B-A78F-4CEA-A24E886CD0CF}"/>
              </a:ext>
            </a:extLst>
          </p:cNvPr>
          <p:cNvSpPr>
            <a:spLocks noGrp="1"/>
          </p:cNvSpPr>
          <p:nvPr>
            <p:ph type="title"/>
          </p:nvPr>
        </p:nvSpPr>
        <p:spPr/>
        <p:txBody>
          <a:bodyPr/>
          <a:lstStyle/>
          <a:p>
            <a:r>
              <a:rPr lang="en-US" b="1" dirty="0"/>
              <a:t>Contact Information</a:t>
            </a:r>
          </a:p>
        </p:txBody>
      </p:sp>
      <p:sp>
        <p:nvSpPr>
          <p:cNvPr id="3" name="Content Placeholder 2">
            <a:extLst>
              <a:ext uri="{FF2B5EF4-FFF2-40B4-BE49-F238E27FC236}">
                <a16:creationId xmlns:a16="http://schemas.microsoft.com/office/drawing/2014/main" id="{273BC7DA-2E25-4483-D9C0-085AC5008FF0}"/>
              </a:ext>
            </a:extLst>
          </p:cNvPr>
          <p:cNvSpPr>
            <a:spLocks noGrp="1"/>
          </p:cNvSpPr>
          <p:nvPr>
            <p:ph idx="1"/>
          </p:nvPr>
        </p:nvSpPr>
        <p:spPr>
          <a:xfrm>
            <a:off x="457200" y="1168924"/>
            <a:ext cx="9144000" cy="5693789"/>
          </a:xfrm>
        </p:spPr>
        <p:txBody>
          <a:bodyPr>
            <a:normAutofit fontScale="55000" lnSpcReduction="20000"/>
          </a:bodyPr>
          <a:lstStyle/>
          <a:p>
            <a:r>
              <a:rPr lang="en-US" sz="2600" b="1" dirty="0"/>
              <a:t>Provider Network Manager:</a:t>
            </a:r>
          </a:p>
          <a:p>
            <a:r>
              <a:rPr lang="en-US" dirty="0"/>
              <a:t>Ahmed Olayanju-Manager </a:t>
            </a:r>
          </a:p>
          <a:p>
            <a:r>
              <a:rPr lang="en-US" dirty="0"/>
              <a:t>South Louisiana (Regions 1-4,9 &amp;10)</a:t>
            </a:r>
          </a:p>
          <a:p>
            <a:r>
              <a:rPr lang="en-US" dirty="0">
                <a:hlinkClick r:id="rId2"/>
              </a:rPr>
              <a:t>aolayanju@amerihealthcaritasla.com</a:t>
            </a:r>
            <a:endParaRPr lang="en-US" dirty="0"/>
          </a:p>
          <a:p>
            <a:r>
              <a:rPr lang="en-US" dirty="0"/>
              <a:t>Lynette Hinton- Manager </a:t>
            </a:r>
          </a:p>
          <a:p>
            <a:r>
              <a:rPr lang="en-US" dirty="0"/>
              <a:t>North Louisiana (Regions 5-8)</a:t>
            </a:r>
          </a:p>
          <a:p>
            <a:r>
              <a:rPr lang="en-US" dirty="0">
                <a:hlinkClick r:id="rId3"/>
              </a:rPr>
              <a:t>mhinton@amerihealthcaritasla.com</a:t>
            </a:r>
            <a:endParaRPr lang="en-US" dirty="0"/>
          </a:p>
          <a:p>
            <a:endParaRPr lang="en-US" sz="2600" b="1" dirty="0"/>
          </a:p>
          <a:p>
            <a:r>
              <a:rPr lang="en-US" sz="2600" b="1" dirty="0"/>
              <a:t>Behavioral Health Account Executive contact list:</a:t>
            </a:r>
          </a:p>
          <a:p>
            <a:r>
              <a:rPr lang="en-US" b="1" dirty="0"/>
              <a:t>Lyketta Golden </a:t>
            </a:r>
            <a:r>
              <a:rPr lang="en-US" dirty="0"/>
              <a:t>(Region 1, 3, &amp;10)</a:t>
            </a:r>
          </a:p>
          <a:p>
            <a:r>
              <a:rPr lang="en-US" dirty="0">
                <a:hlinkClick r:id="rId4"/>
              </a:rPr>
              <a:t>lgolden1@amerihealthcaritasla.com</a:t>
            </a:r>
            <a:endParaRPr lang="en-US" dirty="0"/>
          </a:p>
          <a:p>
            <a:r>
              <a:rPr lang="en-US" b="1" dirty="0"/>
              <a:t>K’Juana Bessix </a:t>
            </a:r>
            <a:r>
              <a:rPr lang="en-US" dirty="0"/>
              <a:t>(Region 2,9)</a:t>
            </a:r>
          </a:p>
          <a:p>
            <a:r>
              <a:rPr lang="en-US" dirty="0">
                <a:hlinkClick r:id="rId5"/>
              </a:rPr>
              <a:t>kbessix@amerihealthcaritasla.com</a:t>
            </a:r>
            <a:endParaRPr lang="en-US" dirty="0"/>
          </a:p>
          <a:p>
            <a:r>
              <a:rPr lang="en-US" b="1" dirty="0"/>
              <a:t>Kellye Anderson </a:t>
            </a:r>
            <a:r>
              <a:rPr lang="en-US" dirty="0"/>
              <a:t>(Region 4-6)</a:t>
            </a:r>
          </a:p>
          <a:p>
            <a:r>
              <a:rPr lang="en-US" dirty="0">
                <a:hlinkClick r:id="rId6"/>
              </a:rPr>
              <a:t>kanderson@amerihealthcaritas.com</a:t>
            </a:r>
            <a:endParaRPr lang="en-US" dirty="0"/>
          </a:p>
          <a:p>
            <a:r>
              <a:rPr lang="en-US" b="1" dirty="0"/>
              <a:t>Millissa Harrison </a:t>
            </a:r>
            <a:r>
              <a:rPr lang="en-US" dirty="0"/>
              <a:t>(Region 7-8)</a:t>
            </a:r>
          </a:p>
          <a:p>
            <a:r>
              <a:rPr lang="en-US" dirty="0">
                <a:hlinkClick r:id="rId7"/>
              </a:rPr>
              <a:t>mharrison@amerihealthcaritasla.com</a:t>
            </a:r>
            <a:endParaRPr lang="en-US" dirty="0"/>
          </a:p>
          <a:p>
            <a:endParaRPr lang="en-US" dirty="0"/>
          </a:p>
          <a:p>
            <a:r>
              <a:rPr lang="en-US" dirty="0"/>
              <a:t>Network Email – </a:t>
            </a:r>
            <a:r>
              <a:rPr lang="en-US" dirty="0">
                <a:hlinkClick r:id="rId8"/>
              </a:rPr>
              <a:t>Network@amerihealthcaritasla.com</a:t>
            </a: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D404282A-60E5-F416-C750-D888619ACACF}"/>
              </a:ext>
            </a:extLst>
          </p:cNvPr>
          <p:cNvSpPr>
            <a:spLocks noGrp="1"/>
          </p:cNvSpPr>
          <p:nvPr>
            <p:ph type="ftr" sz="quarter" idx="11"/>
          </p:nvPr>
        </p:nvSpPr>
        <p:spPr/>
        <p:txBody>
          <a:bodyPr/>
          <a:lstStyle/>
          <a:p>
            <a:r>
              <a:rPr lang="en-US"/>
              <a:t>AmeriHealth Caritas Louisiana</a:t>
            </a:r>
          </a:p>
        </p:txBody>
      </p:sp>
      <p:sp>
        <p:nvSpPr>
          <p:cNvPr id="5" name="Slide Number Placeholder 4">
            <a:extLst>
              <a:ext uri="{FF2B5EF4-FFF2-40B4-BE49-F238E27FC236}">
                <a16:creationId xmlns:a16="http://schemas.microsoft.com/office/drawing/2014/main" id="{75A22F57-F423-5942-3966-299C85F45298}"/>
              </a:ext>
            </a:extLst>
          </p:cNvPr>
          <p:cNvSpPr>
            <a:spLocks noGrp="1"/>
          </p:cNvSpPr>
          <p:nvPr>
            <p:ph type="sldNum" sz="quarter" idx="12"/>
          </p:nvPr>
        </p:nvSpPr>
        <p:spPr/>
        <p:txBody>
          <a:bodyPr/>
          <a:lstStyle/>
          <a:p>
            <a:fld id="{868C8C11-BBCA-4F91-9684-D068F4BEF1A6}" type="slidenum">
              <a:rPr lang="en-US" smtClean="0"/>
              <a:t>17</a:t>
            </a:fld>
            <a:endParaRPr lang="en-US"/>
          </a:p>
        </p:txBody>
      </p:sp>
    </p:spTree>
    <p:extLst>
      <p:ext uri="{BB962C8B-B14F-4D97-AF65-F5344CB8AC3E}">
        <p14:creationId xmlns:p14="http://schemas.microsoft.com/office/powerpoint/2010/main" val="757365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82498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AmeriHealth Caritas Louisiana Youth Crisis Services </a:t>
            </a:r>
            <a:br>
              <a:rPr lang="en-US" dirty="0"/>
            </a:br>
            <a:r>
              <a:rPr lang="en-US" dirty="0"/>
              <a:t>Prior Authorization Guidelines</a:t>
            </a:r>
          </a:p>
        </p:txBody>
      </p:sp>
    </p:spTree>
    <p:extLst>
      <p:ext uri="{BB962C8B-B14F-4D97-AF65-F5344CB8AC3E}">
        <p14:creationId xmlns:p14="http://schemas.microsoft.com/office/powerpoint/2010/main" val="220485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2"/>
            <a:ext cx="8933329" cy="809624"/>
          </a:xfrm>
        </p:spPr>
        <p:txBody>
          <a:bodyPr/>
          <a:lstStyle/>
          <a:p>
            <a:r>
              <a:rPr lang="en-US" dirty="0">
                <a:latin typeface="Bookman Old Style" panose="02050604050505020204" pitchFamily="18" charset="0"/>
              </a:rPr>
              <a:t>Youth Crisis Services Procedure Codes </a:t>
            </a:r>
          </a:p>
        </p:txBody>
      </p:sp>
      <p:sp>
        <p:nvSpPr>
          <p:cNvPr id="4" name="Footer Placeholder 3"/>
          <p:cNvSpPr>
            <a:spLocks noGrp="1"/>
          </p:cNvSpPr>
          <p:nvPr>
            <p:ph type="ftr" sz="quarter" idx="11"/>
          </p:nvPr>
        </p:nvSpPr>
        <p:spPr/>
        <p:txBody>
          <a:bodyPr/>
          <a:lstStyle/>
          <a:p>
            <a:r>
              <a:rPr lang="en-US" dirty="0"/>
              <a:t>AmeriHealth Caritas Louisiana</a:t>
            </a:r>
          </a:p>
        </p:txBody>
      </p:sp>
      <p:sp>
        <p:nvSpPr>
          <p:cNvPr id="5" name="Slide Number Placeholder 4"/>
          <p:cNvSpPr>
            <a:spLocks noGrp="1"/>
          </p:cNvSpPr>
          <p:nvPr>
            <p:ph type="sldNum" sz="quarter" idx="12"/>
          </p:nvPr>
        </p:nvSpPr>
        <p:spPr/>
        <p:txBody>
          <a:bodyPr/>
          <a:lstStyle/>
          <a:p>
            <a:fld id="{868C8C11-BBCA-4F91-9684-D068F4BEF1A6}" type="slidenum">
              <a:rPr lang="en-US" smtClean="0"/>
              <a:t>3</a:t>
            </a:fld>
            <a:endParaRPr lang="en-US"/>
          </a:p>
        </p:txBody>
      </p:sp>
      <p:pic>
        <p:nvPicPr>
          <p:cNvPr id="8" name="Picture 7"/>
          <p:cNvPicPr>
            <a:picLocks noChangeAspect="1"/>
          </p:cNvPicPr>
          <p:nvPr/>
        </p:nvPicPr>
        <p:blipFill>
          <a:blip r:embed="rId2"/>
          <a:stretch>
            <a:fillRect/>
          </a:stretch>
        </p:blipFill>
        <p:spPr>
          <a:xfrm>
            <a:off x="8362950" y="19051"/>
            <a:ext cx="1695450" cy="876300"/>
          </a:xfrm>
          <a:prstGeom prst="rect">
            <a:avLst/>
          </a:prstGeom>
        </p:spPr>
      </p:pic>
      <p:cxnSp>
        <p:nvCxnSpPr>
          <p:cNvPr id="10" name="Straight Connector 9"/>
          <p:cNvCxnSpPr/>
          <p:nvPr/>
        </p:nvCxnSpPr>
        <p:spPr>
          <a:xfrm>
            <a:off x="385482" y="7315199"/>
            <a:ext cx="9215718"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8" name="Table 18">
            <a:extLst>
              <a:ext uri="{FF2B5EF4-FFF2-40B4-BE49-F238E27FC236}">
                <a16:creationId xmlns:a16="http://schemas.microsoft.com/office/drawing/2014/main" id="{63B783A7-3167-DE7F-EC12-05D30567EAEF}"/>
              </a:ext>
            </a:extLst>
          </p:cNvPr>
          <p:cNvGraphicFramePr>
            <a:graphicFrameLocks noGrp="1"/>
          </p:cNvGraphicFramePr>
          <p:nvPr>
            <p:ph idx="1"/>
            <p:extLst>
              <p:ext uri="{D42A27DB-BD31-4B8C-83A1-F6EECF244321}">
                <p14:modId xmlns:p14="http://schemas.microsoft.com/office/powerpoint/2010/main" val="1579628469"/>
              </p:ext>
            </p:extLst>
          </p:nvPr>
        </p:nvGraphicFramePr>
        <p:xfrm>
          <a:off x="123264" y="1581036"/>
          <a:ext cx="9144000" cy="4585097"/>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835213500"/>
                    </a:ext>
                  </a:extLst>
                </a:gridCol>
                <a:gridCol w="2286000">
                  <a:extLst>
                    <a:ext uri="{9D8B030D-6E8A-4147-A177-3AD203B41FA5}">
                      <a16:colId xmlns:a16="http://schemas.microsoft.com/office/drawing/2014/main" val="936924834"/>
                    </a:ext>
                  </a:extLst>
                </a:gridCol>
                <a:gridCol w="2286000">
                  <a:extLst>
                    <a:ext uri="{9D8B030D-6E8A-4147-A177-3AD203B41FA5}">
                      <a16:colId xmlns:a16="http://schemas.microsoft.com/office/drawing/2014/main" val="3901570730"/>
                    </a:ext>
                  </a:extLst>
                </a:gridCol>
                <a:gridCol w="2286000">
                  <a:extLst>
                    <a:ext uri="{9D8B030D-6E8A-4147-A177-3AD203B41FA5}">
                      <a16:colId xmlns:a16="http://schemas.microsoft.com/office/drawing/2014/main" val="1084518804"/>
                    </a:ext>
                  </a:extLst>
                </a:gridCol>
              </a:tblGrid>
              <a:tr h="565644">
                <a:tc>
                  <a:txBody>
                    <a:bodyPr/>
                    <a:lstStyle/>
                    <a:p>
                      <a:r>
                        <a:rPr lang="en-US" dirty="0"/>
                        <a:t>Code</a:t>
                      </a:r>
                    </a:p>
                  </a:txBody>
                  <a:tcPr/>
                </a:tc>
                <a:tc>
                  <a:txBody>
                    <a:bodyPr/>
                    <a:lstStyle/>
                    <a:p>
                      <a:r>
                        <a:rPr lang="en-US" dirty="0"/>
                        <a:t>Description</a:t>
                      </a:r>
                    </a:p>
                  </a:txBody>
                  <a:tcPr/>
                </a:tc>
                <a:tc>
                  <a:txBody>
                    <a:bodyPr/>
                    <a:lstStyle/>
                    <a:p>
                      <a:r>
                        <a:rPr lang="en-US" dirty="0"/>
                        <a:t>Modifier</a:t>
                      </a:r>
                    </a:p>
                  </a:txBody>
                  <a:tcPr/>
                </a:tc>
                <a:tc>
                  <a:txBody>
                    <a:bodyPr/>
                    <a:lstStyle/>
                    <a:p>
                      <a:r>
                        <a:rPr lang="en-US" dirty="0"/>
                        <a:t>Age</a:t>
                      </a:r>
                    </a:p>
                  </a:txBody>
                  <a:tcPr/>
                </a:tc>
                <a:extLst>
                  <a:ext uri="{0D108BD9-81ED-4DB2-BD59-A6C34878D82A}">
                    <a16:rowId xmlns:a16="http://schemas.microsoft.com/office/drawing/2014/main" val="2998617731"/>
                  </a:ext>
                </a:extLst>
              </a:tr>
              <a:tr h="871870">
                <a:tc>
                  <a:txBody>
                    <a:bodyPr/>
                    <a:lstStyle/>
                    <a:p>
                      <a:r>
                        <a:rPr lang="en-US" dirty="0"/>
                        <a:t>S9485</a:t>
                      </a:r>
                    </a:p>
                  </a:txBody>
                  <a:tcPr/>
                </a:tc>
                <a:tc>
                  <a:txBody>
                    <a:bodyPr/>
                    <a:lstStyle/>
                    <a:p>
                      <a:r>
                        <a:rPr lang="en-US" dirty="0"/>
                        <a:t>Crisis Intervention Per Diem</a:t>
                      </a:r>
                    </a:p>
                  </a:txBody>
                  <a:tcPr/>
                </a:tc>
                <a:tc>
                  <a:txBody>
                    <a:bodyPr/>
                    <a:lstStyle/>
                    <a:p>
                      <a:endParaRPr lang="en-US" dirty="0"/>
                    </a:p>
                  </a:txBody>
                  <a:tcPr/>
                </a:tc>
                <a:tc>
                  <a:txBody>
                    <a:bodyPr/>
                    <a:lstStyle/>
                    <a:p>
                      <a:r>
                        <a:rPr lang="en-US" dirty="0"/>
                        <a:t>0-20</a:t>
                      </a:r>
                    </a:p>
                  </a:txBody>
                  <a:tcPr/>
                </a:tc>
                <a:extLst>
                  <a:ext uri="{0D108BD9-81ED-4DB2-BD59-A6C34878D82A}">
                    <a16:rowId xmlns:a16="http://schemas.microsoft.com/office/drawing/2014/main" val="2650057347"/>
                  </a:ext>
                </a:extLst>
              </a:tr>
              <a:tr h="871870">
                <a:tc>
                  <a:txBody>
                    <a:bodyPr/>
                    <a:lstStyle/>
                    <a:p>
                      <a:r>
                        <a:rPr lang="en-US" dirty="0"/>
                        <a:t>S9485</a:t>
                      </a:r>
                    </a:p>
                  </a:txBody>
                  <a:tcPr/>
                </a:tc>
                <a:tc>
                  <a:txBody>
                    <a:bodyPr/>
                    <a:lstStyle/>
                    <a:p>
                      <a:r>
                        <a:rPr lang="en-US" dirty="0"/>
                        <a:t>Mobile Crisis Response-Initial Contact</a:t>
                      </a:r>
                    </a:p>
                  </a:txBody>
                  <a:tcPr/>
                </a:tc>
                <a:tc>
                  <a:txBody>
                    <a:bodyPr/>
                    <a:lstStyle/>
                    <a:p>
                      <a:r>
                        <a:rPr lang="en-US" dirty="0"/>
                        <a:t>HA, TG, U8</a:t>
                      </a:r>
                    </a:p>
                  </a:txBody>
                  <a:tcPr/>
                </a:tc>
                <a:tc>
                  <a:txBody>
                    <a:bodyPr/>
                    <a:lstStyle/>
                    <a:p>
                      <a:r>
                        <a:rPr lang="en-US" dirty="0"/>
                        <a:t>0-20</a:t>
                      </a:r>
                    </a:p>
                  </a:txBody>
                  <a:tcPr/>
                </a:tc>
                <a:extLst>
                  <a:ext uri="{0D108BD9-81ED-4DB2-BD59-A6C34878D82A}">
                    <a16:rowId xmlns:a16="http://schemas.microsoft.com/office/drawing/2014/main" val="279014852"/>
                  </a:ext>
                </a:extLst>
              </a:tr>
              <a:tr h="635572">
                <a:tc>
                  <a:txBody>
                    <a:bodyPr/>
                    <a:lstStyle/>
                    <a:p>
                      <a:r>
                        <a:rPr lang="en-US" dirty="0"/>
                        <a:t>H0045</a:t>
                      </a:r>
                    </a:p>
                  </a:txBody>
                  <a:tcPr/>
                </a:tc>
                <a:tc>
                  <a:txBody>
                    <a:bodyPr/>
                    <a:lstStyle/>
                    <a:p>
                      <a:r>
                        <a:rPr lang="en-US" dirty="0"/>
                        <a:t>Crisis stabilization-Individual</a:t>
                      </a:r>
                    </a:p>
                  </a:txBody>
                  <a:tcPr/>
                </a:tc>
                <a:tc>
                  <a:txBody>
                    <a:bodyPr/>
                    <a:lstStyle/>
                    <a:p>
                      <a:r>
                        <a:rPr lang="en-US" dirty="0"/>
                        <a:t>HA</a:t>
                      </a:r>
                    </a:p>
                  </a:txBody>
                  <a:tcPr/>
                </a:tc>
                <a:tc>
                  <a:txBody>
                    <a:bodyPr/>
                    <a:lstStyle/>
                    <a:p>
                      <a:r>
                        <a:rPr lang="en-US" dirty="0"/>
                        <a:t>0-20</a:t>
                      </a:r>
                    </a:p>
                  </a:txBody>
                  <a:tcPr/>
                </a:tc>
                <a:extLst>
                  <a:ext uri="{0D108BD9-81ED-4DB2-BD59-A6C34878D82A}">
                    <a16:rowId xmlns:a16="http://schemas.microsoft.com/office/drawing/2014/main" val="1520976712"/>
                  </a:ext>
                </a:extLst>
              </a:tr>
              <a:tr h="760999">
                <a:tc>
                  <a:txBody>
                    <a:bodyPr/>
                    <a:lstStyle/>
                    <a:p>
                      <a:r>
                        <a:rPr lang="en-US" dirty="0"/>
                        <a:t>H2011</a:t>
                      </a:r>
                    </a:p>
                  </a:txBody>
                  <a:tcPr/>
                </a:tc>
                <a:tc>
                  <a:txBody>
                    <a:bodyPr/>
                    <a:lstStyle/>
                    <a:p>
                      <a:r>
                        <a:rPr lang="en-US" dirty="0"/>
                        <a:t>Crisis Intervention Follow up </a:t>
                      </a:r>
                    </a:p>
                  </a:txBody>
                  <a:tcPr/>
                </a:tc>
                <a:tc>
                  <a:txBody>
                    <a:bodyPr/>
                    <a:lstStyle/>
                    <a:p>
                      <a:endParaRPr lang="en-US" dirty="0"/>
                    </a:p>
                  </a:txBody>
                  <a:tcPr/>
                </a:tc>
                <a:tc>
                  <a:txBody>
                    <a:bodyPr/>
                    <a:lstStyle/>
                    <a:p>
                      <a:r>
                        <a:rPr lang="en-US" dirty="0"/>
                        <a:t>0-20</a:t>
                      </a:r>
                    </a:p>
                  </a:txBody>
                  <a:tcPr/>
                </a:tc>
                <a:extLst>
                  <a:ext uri="{0D108BD9-81ED-4DB2-BD59-A6C34878D82A}">
                    <a16:rowId xmlns:a16="http://schemas.microsoft.com/office/drawing/2014/main" val="4254830255"/>
                  </a:ext>
                </a:extLst>
              </a:tr>
              <a:tr h="650528">
                <a:tc>
                  <a:txBody>
                    <a:bodyPr/>
                    <a:lstStyle/>
                    <a:p>
                      <a:r>
                        <a:rPr lang="en-US" dirty="0"/>
                        <a:t>H2011</a:t>
                      </a:r>
                    </a:p>
                  </a:txBody>
                  <a:tcPr/>
                </a:tc>
                <a:tc>
                  <a:txBody>
                    <a:bodyPr/>
                    <a:lstStyle/>
                    <a:p>
                      <a:r>
                        <a:rPr lang="en-US" dirty="0"/>
                        <a:t>Mobile Crisis Response</a:t>
                      </a:r>
                    </a:p>
                  </a:txBody>
                  <a:tcPr/>
                </a:tc>
                <a:tc>
                  <a:txBody>
                    <a:bodyPr/>
                    <a:lstStyle/>
                    <a:p>
                      <a:r>
                        <a:rPr lang="en-US" dirty="0"/>
                        <a:t>TG, 95, TG, U8</a:t>
                      </a:r>
                    </a:p>
                  </a:txBody>
                  <a:tcPr/>
                </a:tc>
                <a:tc>
                  <a:txBody>
                    <a:bodyPr/>
                    <a:lstStyle/>
                    <a:p>
                      <a:r>
                        <a:rPr lang="en-US" dirty="0"/>
                        <a:t>0-20</a:t>
                      </a:r>
                    </a:p>
                  </a:txBody>
                  <a:tcPr/>
                </a:tc>
                <a:extLst>
                  <a:ext uri="{0D108BD9-81ED-4DB2-BD59-A6C34878D82A}">
                    <a16:rowId xmlns:a16="http://schemas.microsoft.com/office/drawing/2014/main" val="3449548033"/>
                  </a:ext>
                </a:extLst>
              </a:tr>
            </a:tbl>
          </a:graphicData>
        </a:graphic>
      </p:graphicFrame>
    </p:spTree>
    <p:extLst>
      <p:ext uri="{BB962C8B-B14F-4D97-AF65-F5344CB8AC3E}">
        <p14:creationId xmlns:p14="http://schemas.microsoft.com/office/powerpoint/2010/main" val="75842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7DD3C-CBEA-2D9D-0812-776DF2FE3E0A}"/>
              </a:ext>
            </a:extLst>
          </p:cNvPr>
          <p:cNvSpPr>
            <a:spLocks noGrp="1"/>
          </p:cNvSpPr>
          <p:nvPr>
            <p:ph type="title"/>
          </p:nvPr>
        </p:nvSpPr>
        <p:spPr/>
        <p:txBody>
          <a:bodyPr/>
          <a:lstStyle/>
          <a:p>
            <a:r>
              <a:rPr lang="en-US" dirty="0">
                <a:latin typeface="Bookman Old Style" panose="02050604050505020204" pitchFamily="18" charset="0"/>
              </a:rPr>
              <a:t>Services Requiring Notification</a:t>
            </a:r>
          </a:p>
        </p:txBody>
      </p:sp>
      <p:sp>
        <p:nvSpPr>
          <p:cNvPr id="3" name="Content Placeholder 2">
            <a:extLst>
              <a:ext uri="{FF2B5EF4-FFF2-40B4-BE49-F238E27FC236}">
                <a16:creationId xmlns:a16="http://schemas.microsoft.com/office/drawing/2014/main" id="{E33A4DAC-EAD5-D3F4-1FB1-A0A4938F5F8B}"/>
              </a:ext>
            </a:extLst>
          </p:cNvPr>
          <p:cNvSpPr>
            <a:spLocks noGrp="1"/>
          </p:cNvSpPr>
          <p:nvPr>
            <p:ph idx="1"/>
          </p:nvPr>
        </p:nvSpPr>
        <p:spPr>
          <a:xfrm>
            <a:off x="371475" y="1257300"/>
            <a:ext cx="9144000" cy="5252988"/>
          </a:xfrm>
        </p:spPr>
        <p:txBody>
          <a:bodyPr>
            <a:normAutofit fontScale="70000" lnSpcReduction="20000"/>
          </a:bodyPr>
          <a:lstStyle/>
          <a:p>
            <a:pPr marL="342900" indent="-342900">
              <a:buFont typeface="Wingdings" panose="05000000000000000000" pitchFamily="2" charset="2"/>
              <a:buChar char="q"/>
            </a:pPr>
            <a:r>
              <a:rPr lang="en-US" sz="2300" dirty="0">
                <a:latin typeface="Bookman Old Style" panose="02050604050505020204" pitchFamily="18" charset="0"/>
              </a:rPr>
              <a:t>Prior authorization is not required for </a:t>
            </a:r>
            <a:r>
              <a:rPr lang="en-US" sz="2300" i="1" dirty="0">
                <a:latin typeface="Bookman Old Style" panose="02050604050505020204" pitchFamily="18" charset="0"/>
              </a:rPr>
              <a:t>Initial Crisis Intervention </a:t>
            </a:r>
            <a:r>
              <a:rPr lang="en-US" sz="2300" dirty="0">
                <a:latin typeface="Bookman Old Style" panose="02050604050505020204" pitchFamily="18" charset="0"/>
              </a:rPr>
              <a:t>and Mobile Crisis Response-Initial Contact and Follow up. </a:t>
            </a:r>
          </a:p>
          <a:p>
            <a:pPr marL="342900" indent="-342900">
              <a:buFont typeface="Wingdings" panose="05000000000000000000" pitchFamily="2" charset="2"/>
              <a:buChar char="q"/>
            </a:pPr>
            <a:r>
              <a:rPr lang="en-US" sz="2300" dirty="0">
                <a:latin typeface="Bookman Old Style" panose="02050604050505020204" pitchFamily="18" charset="0"/>
              </a:rPr>
              <a:t>However, </a:t>
            </a:r>
            <a:r>
              <a:rPr lang="en-US" sz="2300" b="1" u="sng" dirty="0">
                <a:latin typeface="Bookman Old Style" panose="02050604050505020204" pitchFamily="18" charset="0"/>
              </a:rPr>
              <a:t>notification</a:t>
            </a:r>
            <a:r>
              <a:rPr lang="en-US" sz="2300" dirty="0">
                <a:latin typeface="Bookman Old Style" panose="02050604050505020204" pitchFamily="18" charset="0"/>
              </a:rPr>
              <a:t> is required to </a:t>
            </a:r>
            <a:r>
              <a:rPr lang="en-US" sz="2300" b="0" i="0" u="none" strike="noStrike" baseline="0" dirty="0">
                <a:latin typeface="Bookman Old Style" panose="02050604050505020204" pitchFamily="18" charset="0"/>
              </a:rPr>
              <a:t>coordinate care for members following the crisis event</a:t>
            </a:r>
            <a:r>
              <a:rPr lang="en-US" sz="2300" dirty="0">
                <a:latin typeface="Bookman Old Style" panose="02050604050505020204" pitchFamily="18" charset="0"/>
              </a:rPr>
              <a:t>. </a:t>
            </a:r>
          </a:p>
          <a:p>
            <a:pPr marL="342900" indent="-342900">
              <a:buFont typeface="Wingdings" panose="05000000000000000000" pitchFamily="2" charset="2"/>
              <a:buChar char="q"/>
            </a:pPr>
            <a:r>
              <a:rPr lang="en-US" sz="2300" dirty="0">
                <a:latin typeface="Bookman Old Style" panose="02050604050505020204" pitchFamily="18" charset="0"/>
              </a:rPr>
              <a:t>To notify ACLA of Initial Crisis Services utilize Crisis Intervention Follow-Up/Initial Crisis Intervention Notification Request Form located at </a:t>
            </a:r>
            <a:r>
              <a:rPr lang="en-US" sz="2300" dirty="0">
                <a:latin typeface="Bookman Old Style" panose="02050604050505020204" pitchFamily="18" charset="0"/>
                <a:hlinkClick r:id="rId2"/>
              </a:rPr>
              <a:t>https://www.amerihealthcaritasla.com/pdf/provider/resources/forms/crisis-intervention-follow-up.pdf</a:t>
            </a:r>
            <a:endParaRPr lang="en-US" sz="2300" dirty="0">
              <a:latin typeface="Bookman Old Style" panose="02050604050505020204" pitchFamily="18" charset="0"/>
            </a:endParaRPr>
          </a:p>
          <a:p>
            <a:endParaRPr lang="en-US" sz="2300" dirty="0">
              <a:latin typeface="Bookman Old Style" panose="02050604050505020204" pitchFamily="18" charset="0"/>
            </a:endParaRPr>
          </a:p>
          <a:p>
            <a:r>
              <a:rPr lang="en-US" sz="2300" b="1" dirty="0">
                <a:latin typeface="Bookman Old Style" panose="02050604050505020204" pitchFamily="18" charset="0"/>
              </a:rPr>
              <a:t>Allowed Modes for Crisis Notification: </a:t>
            </a:r>
          </a:p>
          <a:p>
            <a:pPr marL="457200" indent="-457200">
              <a:buFont typeface="Wingdings" panose="05000000000000000000" pitchFamily="2" charset="2"/>
              <a:buChar char="q"/>
            </a:pPr>
            <a:r>
              <a:rPr lang="en-US" sz="2300" dirty="0">
                <a:latin typeface="Bookman Old Style" panose="02050604050505020204" pitchFamily="18" charset="0"/>
              </a:rPr>
              <a:t>Phone: 855.285.7466. </a:t>
            </a:r>
          </a:p>
          <a:p>
            <a:pPr marL="457200" indent="-457200">
              <a:buFont typeface="Wingdings" panose="05000000000000000000" pitchFamily="2" charset="2"/>
              <a:buChar char="q"/>
            </a:pPr>
            <a:r>
              <a:rPr lang="en-US" sz="2300" dirty="0">
                <a:latin typeface="Bookman Old Style" panose="02050604050505020204" pitchFamily="18" charset="0"/>
              </a:rPr>
              <a:t>Fax: 855.301.5356.</a:t>
            </a:r>
          </a:p>
          <a:p>
            <a:pPr marL="457200" indent="-457200">
              <a:buFont typeface="Wingdings" panose="05000000000000000000" pitchFamily="2" charset="2"/>
              <a:buChar char="q"/>
            </a:pPr>
            <a:r>
              <a:rPr lang="en-US" sz="2300" dirty="0">
                <a:latin typeface="Bookman Old Style" panose="02050604050505020204" pitchFamily="18" charset="0"/>
              </a:rPr>
              <a:t>Portal: </a:t>
            </a:r>
            <a:r>
              <a:rPr lang="en-US" sz="2300" dirty="0">
                <a:latin typeface="Bookman Old Style" panose="02050604050505020204" pitchFamily="18" charset="0"/>
                <a:hlinkClick r:id="rId3"/>
              </a:rPr>
              <a:t>https://navinet.navimedix.com/</a:t>
            </a:r>
            <a:endParaRPr lang="en-US" sz="2300" dirty="0">
              <a:latin typeface="Bookman Old Style" panose="02050604050505020204" pitchFamily="18" charset="0"/>
            </a:endParaRPr>
          </a:p>
          <a:p>
            <a:pPr marL="457200" indent="-45720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 </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562EE94D-C79D-851C-13B4-F44894678E34}"/>
              </a:ext>
            </a:extLst>
          </p:cNvPr>
          <p:cNvSpPr>
            <a:spLocks noGrp="1"/>
          </p:cNvSpPr>
          <p:nvPr>
            <p:ph type="ftr" sz="quarter" idx="11"/>
          </p:nvPr>
        </p:nvSpPr>
        <p:spPr/>
        <p:txBody>
          <a:bodyPr/>
          <a:lstStyle/>
          <a:p>
            <a:r>
              <a:rPr lang="en-US"/>
              <a:t>AmeriHealth Caritas Louisiana</a:t>
            </a:r>
          </a:p>
        </p:txBody>
      </p:sp>
      <p:sp>
        <p:nvSpPr>
          <p:cNvPr id="5" name="Slide Number Placeholder 4">
            <a:extLst>
              <a:ext uri="{FF2B5EF4-FFF2-40B4-BE49-F238E27FC236}">
                <a16:creationId xmlns:a16="http://schemas.microsoft.com/office/drawing/2014/main" id="{A6C3A55B-6CA3-66F3-5FF8-E53F8D54D31E}"/>
              </a:ext>
            </a:extLst>
          </p:cNvPr>
          <p:cNvSpPr>
            <a:spLocks noGrp="1"/>
          </p:cNvSpPr>
          <p:nvPr>
            <p:ph type="sldNum" sz="quarter" idx="12"/>
          </p:nvPr>
        </p:nvSpPr>
        <p:spPr/>
        <p:txBody>
          <a:bodyPr/>
          <a:lstStyle/>
          <a:p>
            <a:fld id="{868C8C11-BBCA-4F91-9684-D068F4BEF1A6}" type="slidenum">
              <a:rPr lang="en-US" smtClean="0"/>
              <a:t>4</a:t>
            </a:fld>
            <a:endParaRPr lang="en-US"/>
          </a:p>
        </p:txBody>
      </p:sp>
    </p:spTree>
    <p:extLst>
      <p:ext uri="{BB962C8B-B14F-4D97-AF65-F5344CB8AC3E}">
        <p14:creationId xmlns:p14="http://schemas.microsoft.com/office/powerpoint/2010/main" val="1867378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482" y="257176"/>
            <a:ext cx="7658099" cy="800099"/>
          </a:xfrm>
        </p:spPr>
        <p:txBody>
          <a:bodyPr/>
          <a:lstStyle/>
          <a:p>
            <a:r>
              <a:rPr lang="en-US" dirty="0">
                <a:latin typeface="Bookman Old Style" panose="02050604050505020204" pitchFamily="18" charset="0"/>
              </a:rPr>
              <a:t>Services Requiring Prior Authorization</a:t>
            </a:r>
          </a:p>
        </p:txBody>
      </p:sp>
      <p:sp>
        <p:nvSpPr>
          <p:cNvPr id="3" name="Content Placeholder 2"/>
          <p:cNvSpPr>
            <a:spLocks noGrp="1"/>
          </p:cNvSpPr>
          <p:nvPr>
            <p:ph idx="1"/>
          </p:nvPr>
        </p:nvSpPr>
        <p:spPr>
          <a:xfrm>
            <a:off x="295275" y="1181101"/>
            <a:ext cx="9305925" cy="6334123"/>
          </a:xfrm>
        </p:spPr>
        <p:txBody>
          <a:bodyPr>
            <a:normAutofit/>
          </a:bodyPr>
          <a:lstStyle/>
          <a:p>
            <a:r>
              <a:rPr lang="en-US" sz="1600" i="0" u="none" strike="noStrike" baseline="0" dirty="0">
                <a:latin typeface="Bookman Old Style" panose="02050604050505020204" pitchFamily="18" charset="0"/>
              </a:rPr>
              <a:t>Refer to AmeriHealth Caritas LA </a:t>
            </a:r>
            <a:r>
              <a:rPr lang="en-US" sz="1600" dirty="0">
                <a:latin typeface="Bookman Old Style" panose="02050604050505020204" pitchFamily="18" charset="0"/>
              </a:rPr>
              <a:t>Rehabilitation Services for Children, Adolescents and Adults Clinical Coverage Policy</a:t>
            </a:r>
            <a:endParaRPr lang="en-US" sz="1600" i="0" u="none" strike="noStrike" baseline="0" dirty="0">
              <a:latin typeface="Bookman Old Style" panose="02050604050505020204" pitchFamily="18" charset="0"/>
            </a:endParaRPr>
          </a:p>
          <a:p>
            <a:r>
              <a:rPr lang="en-US" sz="1600" i="0" u="none" strike="noStrike" baseline="0" dirty="0">
                <a:solidFill>
                  <a:srgbClr val="000000"/>
                </a:solidFill>
                <a:latin typeface="Bookman Old Style" panose="02050604050505020204" pitchFamily="18" charset="0"/>
                <a:hlinkClick r:id="rId2"/>
              </a:rPr>
              <a:t>https://www.amerihealthcaritasla.com/pdf/provider/resources/clinical/policies-20240509/ccp4038-rehabilitation-services-children-adolescents-adults.pdf</a:t>
            </a:r>
            <a:endParaRPr lang="en-US" sz="1600" dirty="0">
              <a:solidFill>
                <a:srgbClr val="000000"/>
              </a:solidFill>
              <a:latin typeface="Bookman Old Style" panose="02050604050505020204" pitchFamily="18" charset="0"/>
            </a:endParaRPr>
          </a:p>
          <a:p>
            <a:r>
              <a:rPr lang="en-US" sz="1600" b="1" i="0" u="none" strike="noStrike" baseline="0" dirty="0">
                <a:latin typeface="Bookman Old Style" panose="02050604050505020204" pitchFamily="18" charset="0"/>
              </a:rPr>
              <a:t>Crisis </a:t>
            </a:r>
            <a:r>
              <a:rPr lang="en-US" sz="1600" b="1" dirty="0">
                <a:latin typeface="Bookman Old Style" panose="02050604050505020204" pitchFamily="18" charset="0"/>
              </a:rPr>
              <a:t>Intervention (CI) Follow Up</a:t>
            </a:r>
          </a:p>
          <a:p>
            <a:pPr marL="285750" indent="-285750">
              <a:buFont typeface="Wingdings" panose="05000000000000000000" pitchFamily="2" charset="2"/>
              <a:buChar char="q"/>
            </a:pPr>
            <a:r>
              <a:rPr lang="en-US" sz="1600" b="1" dirty="0">
                <a:latin typeface="Bookman Old Style" panose="02050604050505020204" pitchFamily="18" charset="0"/>
              </a:rPr>
              <a:t>Service Eligibility Criteria</a:t>
            </a:r>
          </a:p>
          <a:p>
            <a:pPr marL="742950" lvl="1" indent="-285750">
              <a:buFont typeface="Wingdings" panose="05000000000000000000" pitchFamily="2" charset="2"/>
              <a:buChar char="§"/>
            </a:pPr>
            <a:r>
              <a:rPr lang="en-US" sz="1600" dirty="0">
                <a:latin typeface="Bookman Old Style" panose="02050604050505020204" pitchFamily="18" charset="0"/>
              </a:rPr>
              <a:t>Medical necessity must be determined and recommended by an LMHP or physician.</a:t>
            </a:r>
          </a:p>
          <a:p>
            <a:pPr marL="742950" lvl="1" indent="-285750">
              <a:buFont typeface="Wingdings" panose="05000000000000000000" pitchFamily="2" charset="2"/>
              <a:buChar char="§"/>
            </a:pPr>
            <a:r>
              <a:rPr lang="en-US" sz="1600" dirty="0">
                <a:latin typeface="Bookman Old Style" panose="02050604050505020204" pitchFamily="18" charset="0"/>
              </a:rPr>
              <a:t>Member must self-identify as experiencing a seriously acute psychological/emotional change resulting in a marked increase in personal distress and exceeds abilities and resources to effectively resolve crisis. </a:t>
            </a:r>
          </a:p>
          <a:p>
            <a:pPr marL="285750" indent="-285750">
              <a:buFont typeface="Wingdings" panose="05000000000000000000" pitchFamily="2" charset="2"/>
              <a:buChar char="q"/>
            </a:pPr>
            <a:r>
              <a:rPr lang="en-US" sz="1600" b="1" dirty="0">
                <a:latin typeface="Bookman Old Style" panose="02050604050505020204" pitchFamily="18" charset="0"/>
              </a:rPr>
              <a:t>Service Utilization</a:t>
            </a:r>
          </a:p>
          <a:p>
            <a:pPr marL="742950" lvl="1" indent="-285750">
              <a:buFont typeface="Wingdings" panose="05000000000000000000" pitchFamily="2" charset="2"/>
              <a:buChar char="§"/>
            </a:pPr>
            <a:r>
              <a:rPr lang="en-US" sz="1600" dirty="0">
                <a:latin typeface="Bookman Old Style" panose="02050604050505020204" pitchFamily="18" charset="0"/>
              </a:rPr>
              <a:t>Ongoing is authorized until the current crisis resolution</a:t>
            </a:r>
          </a:p>
          <a:p>
            <a:pPr marL="742950" lvl="1" indent="-285750">
              <a:buFont typeface="Wingdings" panose="05000000000000000000" pitchFamily="2" charset="2"/>
              <a:buChar char="§"/>
            </a:pPr>
            <a:r>
              <a:rPr lang="en-US" sz="1600" dirty="0">
                <a:latin typeface="Bookman Old Style" panose="02050604050505020204" pitchFamily="18" charset="0"/>
              </a:rPr>
              <a:t>Treatment record must reflect crisis resolution, marking end of current episode</a:t>
            </a:r>
          </a:p>
          <a:p>
            <a:r>
              <a:rPr lang="en-US" sz="1600" b="0" i="0" u="none" strike="noStrike" baseline="0" dirty="0">
                <a:latin typeface="Arial" panose="020B0604020202020204" pitchFamily="34" charset="0"/>
              </a:rPr>
              <a:t>. </a:t>
            </a:r>
          </a:p>
          <a:p>
            <a:endParaRPr lang="en-US" sz="1400" b="0" i="0" u="none" strike="noStrike" baseline="0" dirty="0">
              <a:solidFill>
                <a:srgbClr val="000000"/>
              </a:solidFill>
              <a:latin typeface="Arial" panose="020B0604020202020204" pitchFamily="34" charset="0"/>
            </a:endParaRPr>
          </a:p>
          <a:p>
            <a:endParaRPr lang="en-US" sz="1800" b="0" i="0" u="none" strike="noStrike" baseline="0" dirty="0">
              <a:solidFill>
                <a:srgbClr val="000000"/>
              </a:solidFill>
              <a:latin typeface="Arial" panose="020B0604020202020204" pitchFamily="34" charset="0"/>
            </a:endParaRPr>
          </a:p>
          <a:p>
            <a:endParaRPr lang="en-US" dirty="0"/>
          </a:p>
        </p:txBody>
      </p:sp>
      <p:sp>
        <p:nvSpPr>
          <p:cNvPr id="4" name="Footer Placeholder 3"/>
          <p:cNvSpPr>
            <a:spLocks noGrp="1"/>
          </p:cNvSpPr>
          <p:nvPr>
            <p:ph type="ftr" sz="quarter" idx="11"/>
          </p:nvPr>
        </p:nvSpPr>
        <p:spPr/>
        <p:txBody>
          <a:bodyPr/>
          <a:lstStyle/>
          <a:p>
            <a:r>
              <a:rPr lang="en-US" dirty="0"/>
              <a:t>AmeriHealth Caritas Louisiana</a:t>
            </a:r>
          </a:p>
        </p:txBody>
      </p:sp>
      <p:sp>
        <p:nvSpPr>
          <p:cNvPr id="5" name="Slide Number Placeholder 4"/>
          <p:cNvSpPr>
            <a:spLocks noGrp="1"/>
          </p:cNvSpPr>
          <p:nvPr>
            <p:ph type="sldNum" sz="quarter" idx="12"/>
          </p:nvPr>
        </p:nvSpPr>
        <p:spPr/>
        <p:txBody>
          <a:bodyPr/>
          <a:lstStyle/>
          <a:p>
            <a:fld id="{868C8C11-BBCA-4F91-9684-D068F4BEF1A6}" type="slidenum">
              <a:rPr lang="en-US" smtClean="0"/>
              <a:t>5</a:t>
            </a:fld>
            <a:endParaRPr lang="en-US"/>
          </a:p>
        </p:txBody>
      </p:sp>
      <p:pic>
        <p:nvPicPr>
          <p:cNvPr id="7" name="Picture 6" descr="A logo of a health care company&#10;&#10;Description automatically generated"/>
          <p:cNvPicPr>
            <a:picLocks noChangeAspect="1"/>
          </p:cNvPicPr>
          <p:nvPr/>
        </p:nvPicPr>
        <p:blipFill>
          <a:blip r:embed="rId3"/>
          <a:stretch>
            <a:fillRect/>
          </a:stretch>
        </p:blipFill>
        <p:spPr>
          <a:xfrm>
            <a:off x="8362950" y="19051"/>
            <a:ext cx="1695450" cy="876300"/>
          </a:xfrm>
          <a:prstGeom prst="rect">
            <a:avLst/>
          </a:prstGeom>
        </p:spPr>
      </p:pic>
      <p:cxnSp>
        <p:nvCxnSpPr>
          <p:cNvPr id="8" name="Straight Connector 7"/>
          <p:cNvCxnSpPr/>
          <p:nvPr/>
        </p:nvCxnSpPr>
        <p:spPr>
          <a:xfrm>
            <a:off x="385482" y="7315199"/>
            <a:ext cx="921571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173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C51B1-CE0E-3794-4E4A-4D523E7E37AE}"/>
              </a:ext>
            </a:extLst>
          </p:cNvPr>
          <p:cNvSpPr>
            <a:spLocks noGrp="1"/>
          </p:cNvSpPr>
          <p:nvPr>
            <p:ph type="title"/>
          </p:nvPr>
        </p:nvSpPr>
        <p:spPr/>
        <p:txBody>
          <a:bodyPr/>
          <a:lstStyle/>
          <a:p>
            <a:r>
              <a:rPr lang="en-US" dirty="0">
                <a:latin typeface="Bookman Old Style" panose="02050604050505020204" pitchFamily="18" charset="0"/>
              </a:rPr>
              <a:t>Services Requiring Prior Authorization</a:t>
            </a:r>
            <a:endParaRPr lang="en-US" dirty="0"/>
          </a:p>
        </p:txBody>
      </p:sp>
      <p:sp>
        <p:nvSpPr>
          <p:cNvPr id="3" name="Footer Placeholder 2">
            <a:extLst>
              <a:ext uri="{FF2B5EF4-FFF2-40B4-BE49-F238E27FC236}">
                <a16:creationId xmlns:a16="http://schemas.microsoft.com/office/drawing/2014/main" id="{DF4CFC62-54D9-B77D-67D5-13FCE1CD815D}"/>
              </a:ext>
            </a:extLst>
          </p:cNvPr>
          <p:cNvSpPr>
            <a:spLocks noGrp="1"/>
          </p:cNvSpPr>
          <p:nvPr>
            <p:ph type="ftr" sz="quarter" idx="10"/>
          </p:nvPr>
        </p:nvSpPr>
        <p:spPr/>
        <p:txBody>
          <a:bodyPr/>
          <a:lstStyle/>
          <a:p>
            <a:r>
              <a:rPr lang="en-US"/>
              <a:t>AmeriHealth Caritas Louisiana</a:t>
            </a:r>
            <a:endParaRPr lang="en-US" dirty="0"/>
          </a:p>
        </p:txBody>
      </p:sp>
      <p:sp>
        <p:nvSpPr>
          <p:cNvPr id="4" name="Slide Number Placeholder 3">
            <a:extLst>
              <a:ext uri="{FF2B5EF4-FFF2-40B4-BE49-F238E27FC236}">
                <a16:creationId xmlns:a16="http://schemas.microsoft.com/office/drawing/2014/main" id="{88C21594-6578-8ED4-9903-F8AB3EB4C88B}"/>
              </a:ext>
            </a:extLst>
          </p:cNvPr>
          <p:cNvSpPr>
            <a:spLocks noGrp="1"/>
          </p:cNvSpPr>
          <p:nvPr>
            <p:ph type="sldNum" sz="quarter" idx="11"/>
          </p:nvPr>
        </p:nvSpPr>
        <p:spPr/>
        <p:txBody>
          <a:bodyPr/>
          <a:lstStyle/>
          <a:p>
            <a:fld id="{20332274-F28D-1B47-8F4B-7D312FE1D572}" type="slidenum">
              <a:rPr lang="en-US" smtClean="0"/>
              <a:pPr/>
              <a:t>6</a:t>
            </a:fld>
            <a:endParaRPr lang="en-US" dirty="0"/>
          </a:p>
        </p:txBody>
      </p:sp>
      <p:sp>
        <p:nvSpPr>
          <p:cNvPr id="5" name="Content Placeholder 4">
            <a:extLst>
              <a:ext uri="{FF2B5EF4-FFF2-40B4-BE49-F238E27FC236}">
                <a16:creationId xmlns:a16="http://schemas.microsoft.com/office/drawing/2014/main" id="{CF3D598D-BA7F-2A26-8218-41DCFCE1DB8C}"/>
              </a:ext>
            </a:extLst>
          </p:cNvPr>
          <p:cNvSpPr>
            <a:spLocks noGrp="1"/>
          </p:cNvSpPr>
          <p:nvPr>
            <p:ph sz="quarter" idx="12"/>
          </p:nvPr>
        </p:nvSpPr>
        <p:spPr>
          <a:xfrm>
            <a:off x="355600" y="1312093"/>
            <a:ext cx="9144000" cy="5148213"/>
          </a:xfrm>
        </p:spPr>
        <p:txBody>
          <a:bodyPr>
            <a:normAutofit/>
          </a:bodyPr>
          <a:lstStyle/>
          <a:p>
            <a:r>
              <a:rPr lang="en-US" sz="1600" b="1" dirty="0">
                <a:latin typeface="Bookman Old Style" panose="02050604050505020204" pitchFamily="18" charset="0"/>
              </a:rPr>
              <a:t>Crisis Stabilization (CS)</a:t>
            </a:r>
          </a:p>
          <a:p>
            <a:pPr marL="285750" indent="-285750">
              <a:buFont typeface="Wingdings" panose="05000000000000000000" pitchFamily="2" charset="2"/>
              <a:buChar char="q"/>
            </a:pPr>
            <a:r>
              <a:rPr lang="en-US" sz="1600" b="1" dirty="0">
                <a:latin typeface="Bookman Old Style" panose="02050604050505020204" pitchFamily="18" charset="0"/>
              </a:rPr>
              <a:t>Service Components</a:t>
            </a:r>
          </a:p>
          <a:p>
            <a:pPr lvl="1">
              <a:buFont typeface="Wingdings" panose="05000000000000000000" pitchFamily="2" charset="2"/>
              <a:buChar char="§"/>
            </a:pPr>
            <a:r>
              <a:rPr lang="en-US" sz="1600" dirty="0">
                <a:latin typeface="Bookman Old Style" panose="02050604050505020204" pitchFamily="18" charset="0"/>
              </a:rPr>
              <a:t>Preliminary risk assessment of mental status and medical stability and need for further evaluation or other mental health services including contact with member, family, and collateral resources (e.g., caregiver, school personnel). </a:t>
            </a:r>
          </a:p>
          <a:p>
            <a:pPr lvl="1">
              <a:buFont typeface="Wingdings" panose="05000000000000000000" pitchFamily="2" charset="2"/>
              <a:buChar char="§"/>
            </a:pPr>
            <a:r>
              <a:rPr lang="en-US" sz="1600" dirty="0">
                <a:latin typeface="Bookman Old Style" panose="02050604050505020204" pitchFamily="18" charset="0"/>
              </a:rPr>
              <a:t>CS includes out of home short-term or extended intervention based on initial and ongoing assessment of needs, including crisis resolution, debriefing, and follow up with the member and member’s family</a:t>
            </a:r>
          </a:p>
          <a:p>
            <a:pPr lvl="1">
              <a:buFont typeface="Wingdings" panose="05000000000000000000" pitchFamily="2" charset="2"/>
              <a:buChar char="§"/>
            </a:pPr>
            <a:r>
              <a:rPr lang="en-US" sz="1600" dirty="0">
                <a:latin typeface="Bookman Old Style" panose="02050604050505020204" pitchFamily="18" charset="0"/>
              </a:rPr>
              <a:t>Consultation with a physician or other qualified providers to assist with the specific crisis</a:t>
            </a:r>
            <a:endParaRPr lang="en-US" sz="1600" b="1" dirty="0">
              <a:latin typeface="Bookman Old Style" panose="02050604050505020204" pitchFamily="18" charset="0"/>
            </a:endParaRPr>
          </a:p>
          <a:p>
            <a:pPr marL="285750" indent="-285750">
              <a:buFont typeface="Wingdings" panose="05000000000000000000" pitchFamily="2" charset="2"/>
              <a:buChar char="q"/>
            </a:pPr>
            <a:r>
              <a:rPr lang="en-US" sz="1600" b="1" dirty="0">
                <a:latin typeface="Bookman Old Style" panose="02050604050505020204" pitchFamily="18" charset="0"/>
              </a:rPr>
              <a:t>CS Allowed Provider Types and Specialties:</a:t>
            </a:r>
          </a:p>
          <a:p>
            <a:pPr marL="742950" lvl="1" indent="-285750">
              <a:buFont typeface="Wingdings" panose="05000000000000000000" pitchFamily="2" charset="2"/>
              <a:buChar char="§"/>
            </a:pPr>
            <a:r>
              <a:rPr lang="en-US" sz="1600" b="0" i="0" u="none" strike="noStrike" baseline="0" dirty="0">
                <a:latin typeface="Bookman Old Style" panose="02050604050505020204" pitchFamily="18" charset="0"/>
              </a:rPr>
              <a:t>Center Based Respite Care</a:t>
            </a:r>
          </a:p>
          <a:p>
            <a:pPr marL="742950" lvl="1" indent="-285750">
              <a:buFont typeface="Wingdings" panose="05000000000000000000" pitchFamily="2" charset="2"/>
              <a:buChar char="§"/>
            </a:pPr>
            <a:r>
              <a:rPr lang="en-US" sz="1600" b="0" i="0" u="none" strike="noStrike" baseline="0" dirty="0">
                <a:latin typeface="Bookman Old Style" panose="02050604050505020204" pitchFamily="18" charset="0"/>
              </a:rPr>
              <a:t>Crisis Receiving Center</a:t>
            </a:r>
          </a:p>
          <a:p>
            <a:pPr marL="742950" lvl="1" indent="-285750">
              <a:buFont typeface="Wingdings" panose="05000000000000000000" pitchFamily="2" charset="2"/>
              <a:buChar char="§"/>
            </a:pPr>
            <a:r>
              <a:rPr lang="en-US" sz="1600" b="0" i="0" u="none" strike="noStrike" baseline="0" dirty="0">
                <a:latin typeface="Bookman Old Style" panose="02050604050505020204" pitchFamily="18" charset="0"/>
              </a:rPr>
              <a:t>Child Placing Agency (Therapeutic Foster Care)</a:t>
            </a:r>
            <a:endParaRPr lang="en-US" sz="1600" i="0" u="none" strike="noStrike" baseline="0" dirty="0">
              <a:latin typeface="Bookman Old Style" panose="02050604050505020204" pitchFamily="18" charset="0"/>
            </a:endParaRPr>
          </a:p>
          <a:p>
            <a:endParaRPr lang="en-US" dirty="0"/>
          </a:p>
        </p:txBody>
      </p:sp>
    </p:spTree>
    <p:extLst>
      <p:ext uri="{BB962C8B-B14F-4D97-AF65-F5344CB8AC3E}">
        <p14:creationId xmlns:p14="http://schemas.microsoft.com/office/powerpoint/2010/main" val="402721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20ED6-A768-9878-EF7F-5D1661241746}"/>
              </a:ext>
            </a:extLst>
          </p:cNvPr>
          <p:cNvSpPr>
            <a:spLocks noGrp="1"/>
          </p:cNvSpPr>
          <p:nvPr>
            <p:ph type="title"/>
          </p:nvPr>
        </p:nvSpPr>
        <p:spPr/>
        <p:txBody>
          <a:bodyPr/>
          <a:lstStyle/>
          <a:p>
            <a:r>
              <a:rPr lang="en-US" dirty="0">
                <a:latin typeface="Bookman Old Style" panose="02050604050505020204" pitchFamily="18" charset="0"/>
              </a:rPr>
              <a:t>Services Requiring Prior Authorization</a:t>
            </a:r>
          </a:p>
        </p:txBody>
      </p:sp>
      <p:sp>
        <p:nvSpPr>
          <p:cNvPr id="5" name="Content Placeholder 4">
            <a:extLst>
              <a:ext uri="{FF2B5EF4-FFF2-40B4-BE49-F238E27FC236}">
                <a16:creationId xmlns:a16="http://schemas.microsoft.com/office/drawing/2014/main" id="{F9D3BF84-B523-062D-4921-E1499798C9CE}"/>
              </a:ext>
            </a:extLst>
          </p:cNvPr>
          <p:cNvSpPr>
            <a:spLocks noGrp="1"/>
          </p:cNvSpPr>
          <p:nvPr>
            <p:ph idx="1"/>
          </p:nvPr>
        </p:nvSpPr>
        <p:spPr>
          <a:xfrm>
            <a:off x="457201" y="1312093"/>
            <a:ext cx="9144000" cy="5148213"/>
          </a:xfrm>
        </p:spPr>
        <p:txBody>
          <a:bodyPr/>
          <a:lstStyle/>
          <a:p>
            <a:r>
              <a:rPr lang="en-US" sz="1600" b="1" dirty="0">
                <a:latin typeface="Bookman Old Style" panose="02050604050505020204" pitchFamily="18" charset="0"/>
              </a:rPr>
              <a:t>Community Brief Crisis Support (CBCS)</a:t>
            </a:r>
          </a:p>
          <a:p>
            <a:pPr marL="285750" indent="-285750">
              <a:buFont typeface="Wingdings" panose="05000000000000000000" pitchFamily="2" charset="2"/>
              <a:buChar char="q"/>
            </a:pPr>
            <a:r>
              <a:rPr lang="en-US" sz="1600" b="1" dirty="0">
                <a:latin typeface="Bookman Old Style" panose="02050604050505020204" pitchFamily="18" charset="0"/>
              </a:rPr>
              <a:t>Eligibility Criteria</a:t>
            </a:r>
          </a:p>
          <a:p>
            <a:pPr lvl="1">
              <a:buFont typeface="Wingdings" panose="05000000000000000000" pitchFamily="2" charset="2"/>
              <a:buChar char="§"/>
            </a:pPr>
            <a:r>
              <a:rPr lang="en-US" sz="1600" dirty="0">
                <a:latin typeface="Bookman Old Style" panose="02050604050505020204" pitchFamily="18" charset="0"/>
              </a:rPr>
              <a:t>CBCS must be determined and recommended by an LMHP or physician </a:t>
            </a:r>
          </a:p>
          <a:p>
            <a:pPr lvl="1">
              <a:buFont typeface="Wingdings" panose="05000000000000000000" pitchFamily="2" charset="2"/>
              <a:buChar char="§"/>
            </a:pPr>
            <a:r>
              <a:rPr lang="en-US" sz="1600" dirty="0">
                <a:latin typeface="Bookman Old Style" panose="02050604050505020204" pitchFamily="18" charset="0"/>
              </a:rPr>
              <a:t>Referral from the MCE, MCR, BHCC, or CS provider.</a:t>
            </a:r>
          </a:p>
          <a:p>
            <a:pPr lvl="1">
              <a:buFont typeface="Wingdings" panose="05000000000000000000" pitchFamily="2" charset="2"/>
              <a:buChar char="§"/>
            </a:pPr>
            <a:r>
              <a:rPr lang="en-US" sz="1600" dirty="0">
                <a:latin typeface="Bookman Old Style" panose="02050604050505020204" pitchFamily="18" charset="0"/>
              </a:rPr>
              <a:t>Members under the age of 18, eligibility for crisis services based on “self-identification” that the member is experiencing a crisis identified by member’s caregiver.</a:t>
            </a:r>
          </a:p>
          <a:p>
            <a:pPr lvl="1">
              <a:buFont typeface="Wingdings" panose="05000000000000000000" pitchFamily="2" charset="2"/>
              <a:buChar char="§"/>
            </a:pPr>
            <a:r>
              <a:rPr lang="en-US" sz="1600" dirty="0">
                <a:latin typeface="Bookman Old Style" panose="02050604050505020204" pitchFamily="18" charset="0"/>
              </a:rPr>
              <a:t>CBCS can be requested by any caregiver and delivered in any setting as defined by  MCR, and there must be a consent for treatment from member’s legal guardian</a:t>
            </a:r>
          </a:p>
          <a:p>
            <a:pPr lvl="1">
              <a:buFont typeface="Wingdings" panose="05000000000000000000" pitchFamily="2" charset="2"/>
              <a:buChar char="§"/>
            </a:pPr>
            <a:endParaRPr lang="en-US" sz="1600" dirty="0">
              <a:latin typeface="Bookman Old Style" panose="02050604050505020204" pitchFamily="18" charset="0"/>
            </a:endParaRPr>
          </a:p>
          <a:p>
            <a:pPr lvl="1">
              <a:buFont typeface="Wingdings" panose="05000000000000000000" pitchFamily="2" charset="2"/>
              <a:buChar char="q"/>
            </a:pPr>
            <a:r>
              <a:rPr lang="en-US" sz="1600" b="1" dirty="0">
                <a:latin typeface="Bookman Old Style" panose="02050604050505020204" pitchFamily="18" charset="0"/>
              </a:rPr>
              <a:t>Service Utilization</a:t>
            </a:r>
          </a:p>
          <a:p>
            <a:pPr lvl="1">
              <a:buFont typeface="Wingdings" panose="05000000000000000000" pitchFamily="2" charset="2"/>
              <a:buChar char="§"/>
            </a:pPr>
            <a:r>
              <a:rPr lang="en-US" sz="1600" dirty="0">
                <a:latin typeface="Bookman Old Style" panose="02050604050505020204" pitchFamily="18" charset="0"/>
              </a:rPr>
              <a:t>Prior authorization is based on medical necessity intended to ensure ongoing access to crisis response services and supports until resolution of crisis, or access to alternative behavioral health supports and services </a:t>
            </a:r>
          </a:p>
          <a:p>
            <a:pPr lvl="1">
              <a:buFont typeface="Wingdings" panose="05000000000000000000" pitchFamily="2" charset="2"/>
              <a:buChar char="§"/>
            </a:pPr>
            <a:r>
              <a:rPr lang="en-US" sz="1600" dirty="0">
                <a:latin typeface="Bookman Old Style" panose="02050604050505020204" pitchFamily="18" charset="0"/>
              </a:rPr>
              <a:t>Treatment record must reflect relief, resolution and problem solving of the crisis or referral to an alternate provider</a:t>
            </a:r>
          </a:p>
          <a:p>
            <a:pPr lvl="1">
              <a:buFont typeface="Wingdings" panose="05000000000000000000" pitchFamily="2" charset="2"/>
              <a:buChar char="§"/>
            </a:pPr>
            <a:r>
              <a:rPr lang="en-US" sz="1600" dirty="0">
                <a:latin typeface="Bookman Old Style" panose="02050604050505020204" pitchFamily="18" charset="0"/>
              </a:rPr>
              <a:t>CBCS services rendered up to 15 days, however, additional units may be approved with prior authorization</a:t>
            </a:r>
            <a:endParaRPr lang="en-US" sz="1600" b="1" dirty="0">
              <a:latin typeface="Bookman Old Style" panose="02050604050505020204" pitchFamily="18" charset="0"/>
            </a:endParaRPr>
          </a:p>
          <a:p>
            <a:endParaRPr lang="en-US" dirty="0"/>
          </a:p>
        </p:txBody>
      </p:sp>
      <p:sp>
        <p:nvSpPr>
          <p:cNvPr id="3" name="Footer Placeholder 2">
            <a:extLst>
              <a:ext uri="{FF2B5EF4-FFF2-40B4-BE49-F238E27FC236}">
                <a16:creationId xmlns:a16="http://schemas.microsoft.com/office/drawing/2014/main" id="{AC1A7185-6681-8F62-0BC0-FA5C096906CF}"/>
              </a:ext>
            </a:extLst>
          </p:cNvPr>
          <p:cNvSpPr>
            <a:spLocks noGrp="1"/>
          </p:cNvSpPr>
          <p:nvPr>
            <p:ph type="ftr" sz="quarter" idx="11"/>
          </p:nvPr>
        </p:nvSpPr>
        <p:spPr/>
        <p:txBody>
          <a:bodyPr/>
          <a:lstStyle/>
          <a:p>
            <a:r>
              <a:rPr lang="en-US"/>
              <a:t>AmeriHealth Caritas Louisiana</a:t>
            </a:r>
            <a:endParaRPr lang="en-US" dirty="0"/>
          </a:p>
        </p:txBody>
      </p:sp>
      <p:sp>
        <p:nvSpPr>
          <p:cNvPr id="4" name="Slide Number Placeholder 3">
            <a:extLst>
              <a:ext uri="{FF2B5EF4-FFF2-40B4-BE49-F238E27FC236}">
                <a16:creationId xmlns:a16="http://schemas.microsoft.com/office/drawing/2014/main" id="{93EB4F17-C15C-5013-81D9-CB0F3FDBA6A7}"/>
              </a:ext>
            </a:extLst>
          </p:cNvPr>
          <p:cNvSpPr>
            <a:spLocks noGrp="1"/>
          </p:cNvSpPr>
          <p:nvPr>
            <p:ph type="sldNum" sz="quarter" idx="12"/>
          </p:nvPr>
        </p:nvSpPr>
        <p:spPr/>
        <p:txBody>
          <a:bodyPr/>
          <a:lstStyle/>
          <a:p>
            <a:fld id="{20332274-F28D-1B47-8F4B-7D312FE1D572}" type="slidenum">
              <a:rPr lang="en-US" smtClean="0"/>
              <a:pPr/>
              <a:t>7</a:t>
            </a:fld>
            <a:endParaRPr lang="en-US" dirty="0"/>
          </a:p>
        </p:txBody>
      </p:sp>
    </p:spTree>
    <p:extLst>
      <p:ext uri="{BB962C8B-B14F-4D97-AF65-F5344CB8AC3E}">
        <p14:creationId xmlns:p14="http://schemas.microsoft.com/office/powerpoint/2010/main" val="192551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ookman Old Style" panose="02050604050505020204" pitchFamily="18" charset="0"/>
              </a:rPr>
              <a:t>Options to Request Prior Authorization of Youth Crisis Services</a:t>
            </a:r>
          </a:p>
        </p:txBody>
      </p:sp>
      <p:sp>
        <p:nvSpPr>
          <p:cNvPr id="3" name="Content Placeholder 2"/>
          <p:cNvSpPr>
            <a:spLocks noGrp="1"/>
          </p:cNvSpPr>
          <p:nvPr>
            <p:ph idx="1"/>
          </p:nvPr>
        </p:nvSpPr>
        <p:spPr>
          <a:xfrm>
            <a:off x="209550" y="1343026"/>
            <a:ext cx="9732309" cy="5810247"/>
          </a:xfrm>
        </p:spPr>
        <p:txBody>
          <a:bodyPr>
            <a:normAutofit fontScale="85000" lnSpcReduction="20000"/>
          </a:bodyPr>
          <a:lstStyle/>
          <a:p>
            <a:pPr marL="0" indent="0">
              <a:buNone/>
            </a:pPr>
            <a:r>
              <a:rPr lang="en-US" sz="1600" b="1" dirty="0">
                <a:latin typeface="Bookman Old Style" panose="02050604050505020204" pitchFamily="18" charset="0"/>
              </a:rPr>
              <a:t>Behavioral Health Utilization Management (available 24/7) </a:t>
            </a:r>
          </a:p>
          <a:p>
            <a:pPr lvl="1">
              <a:buFont typeface="Wingdings" panose="05000000000000000000" pitchFamily="2" charset="2"/>
              <a:buChar char="§"/>
            </a:pPr>
            <a:r>
              <a:rPr lang="en-US" sz="1600" dirty="0">
                <a:latin typeface="Bookman Old Style" panose="02050604050505020204" pitchFamily="18" charset="0"/>
              </a:rPr>
              <a:t>Fax: 1-855-301-5356.</a:t>
            </a:r>
          </a:p>
          <a:p>
            <a:pPr lvl="1">
              <a:buFont typeface="Wingdings" panose="05000000000000000000" pitchFamily="2" charset="2"/>
              <a:buChar char="§"/>
            </a:pPr>
            <a:r>
              <a:rPr lang="en-US" sz="1600" dirty="0">
                <a:latin typeface="Bookman Old Style" panose="02050604050505020204" pitchFamily="18" charset="0"/>
              </a:rPr>
              <a:t>Provider Portal: </a:t>
            </a:r>
            <a:r>
              <a:rPr lang="en-US" sz="1600" dirty="0">
                <a:latin typeface="Bookman Old Style" panose="02050604050505020204" pitchFamily="18" charset="0"/>
                <a:hlinkClick r:id="rId2"/>
              </a:rPr>
              <a:t>www.navinet.net</a:t>
            </a:r>
            <a:r>
              <a:rPr lang="en-US" sz="1600" dirty="0">
                <a:latin typeface="Bookman Old Style" panose="02050604050505020204" pitchFamily="18" charset="0"/>
              </a:rPr>
              <a:t>  </a:t>
            </a:r>
          </a:p>
          <a:p>
            <a:pPr lvl="1">
              <a:buFont typeface="Wingdings" panose="05000000000000000000" pitchFamily="2" charset="2"/>
              <a:buChar char="§"/>
            </a:pPr>
            <a:r>
              <a:rPr lang="en-US" sz="1600" dirty="0">
                <a:latin typeface="Bookman Old Style" panose="02050604050505020204" pitchFamily="18" charset="0"/>
              </a:rPr>
              <a:t>For assistance or questions call: 1-855-285-7466</a:t>
            </a:r>
          </a:p>
          <a:p>
            <a:r>
              <a:rPr lang="en-US" sz="1600" dirty="0">
                <a:latin typeface="Bookman Old Style" panose="02050604050505020204" pitchFamily="18" charset="0"/>
              </a:rPr>
              <a:t>To request Youth Crisis Services, utilize Crisis Intervention Follow-up Request form located at  </a:t>
            </a:r>
            <a:r>
              <a:rPr lang="en-US" sz="1600" dirty="0">
                <a:latin typeface="Bookman Old Style" panose="02050604050505020204" pitchFamily="18" charset="0"/>
                <a:hlinkClick r:id="rId3"/>
              </a:rPr>
              <a:t>https://www.amerihealthcaritasla.com/pdf/provider/resources/forms/crisis-intervention-follow-up.pdf</a:t>
            </a:r>
            <a:endParaRPr lang="en-US" sz="1600" dirty="0">
              <a:latin typeface="Bookman Old Style" panose="02050604050505020204" pitchFamily="18" charset="0"/>
            </a:endParaRPr>
          </a:p>
          <a:p>
            <a:r>
              <a:rPr lang="en-US" sz="1600" dirty="0">
                <a:latin typeface="Bookman Old Style" panose="02050604050505020204" pitchFamily="18" charset="0"/>
              </a:rPr>
              <a:t>To request Crisis Stabilization services, utilize Child and Adolescent Mental Health Rehabilitation Treatment Request form located at </a:t>
            </a:r>
            <a:r>
              <a:rPr lang="en-US" sz="1600" dirty="0">
                <a:latin typeface="Bookman Old Style" panose="02050604050505020204" pitchFamily="18" charset="0"/>
                <a:hlinkClick r:id="rId4"/>
              </a:rPr>
              <a:t>https://www.amerihealthcaritasla.com/pdf/provider/resources/forms/child-rehab-form.pdf</a:t>
            </a:r>
            <a:endParaRPr lang="en-US" sz="1600" dirty="0">
              <a:latin typeface="Bookman Old Style" panose="02050604050505020204" pitchFamily="18" charset="0"/>
            </a:endParaRPr>
          </a:p>
          <a:p>
            <a:pPr lvl="1"/>
            <a:r>
              <a:rPr lang="en-US" sz="1600" dirty="0">
                <a:latin typeface="Bookman Old Style" panose="02050604050505020204" pitchFamily="18" charset="0"/>
              </a:rPr>
              <a:t>All requests must include following at minimum: </a:t>
            </a:r>
          </a:p>
          <a:p>
            <a:pPr lvl="2"/>
            <a:r>
              <a:rPr lang="en-US" sz="1600" dirty="0">
                <a:latin typeface="Bookman Old Style" panose="02050604050505020204" pitchFamily="18" charset="0"/>
              </a:rPr>
              <a:t>Member demographic information </a:t>
            </a:r>
          </a:p>
          <a:p>
            <a:pPr lvl="3"/>
            <a:r>
              <a:rPr lang="en-US" sz="1600" dirty="0">
                <a:latin typeface="Bookman Old Style" panose="02050604050505020204" pitchFamily="18" charset="0"/>
              </a:rPr>
              <a:t>Name</a:t>
            </a:r>
          </a:p>
          <a:p>
            <a:pPr lvl="3"/>
            <a:r>
              <a:rPr lang="en-US" sz="1600" dirty="0">
                <a:latin typeface="Bookman Old Style" panose="02050604050505020204" pitchFamily="18" charset="0"/>
              </a:rPr>
              <a:t>Medicaid/ACLA member ID number</a:t>
            </a:r>
          </a:p>
          <a:p>
            <a:pPr lvl="3"/>
            <a:r>
              <a:rPr lang="en-US" sz="1600" dirty="0">
                <a:latin typeface="Bookman Old Style" panose="02050604050505020204" pitchFamily="18" charset="0"/>
              </a:rPr>
              <a:t>Date of Birth</a:t>
            </a:r>
          </a:p>
          <a:p>
            <a:pPr lvl="2"/>
            <a:r>
              <a:rPr lang="en-US" sz="1600" dirty="0">
                <a:latin typeface="Bookman Old Style" panose="02050604050505020204" pitchFamily="18" charset="0"/>
              </a:rPr>
              <a:t>Provider information</a:t>
            </a:r>
          </a:p>
          <a:p>
            <a:pPr lvl="3"/>
            <a:r>
              <a:rPr lang="en-US" sz="1600" dirty="0">
                <a:latin typeface="Bookman Old Style" panose="02050604050505020204" pitchFamily="18" charset="0"/>
              </a:rPr>
              <a:t>NPI; </a:t>
            </a:r>
          </a:p>
          <a:p>
            <a:pPr lvl="3"/>
            <a:r>
              <a:rPr lang="en-US" sz="1600" dirty="0">
                <a:latin typeface="Bookman Old Style" panose="02050604050505020204" pitchFamily="18" charset="0"/>
              </a:rPr>
              <a:t>Tax ID, </a:t>
            </a:r>
          </a:p>
          <a:p>
            <a:pPr lvl="3"/>
            <a:r>
              <a:rPr lang="en-US" sz="1600" dirty="0">
                <a:latin typeface="Bookman Old Style" panose="02050604050505020204" pitchFamily="18" charset="0"/>
              </a:rPr>
              <a:t>Provider name</a:t>
            </a:r>
          </a:p>
          <a:p>
            <a:pPr lvl="3"/>
            <a:r>
              <a:rPr lang="en-US" sz="1600" dirty="0">
                <a:latin typeface="Bookman Old Style" panose="02050604050505020204" pitchFamily="18" charset="0"/>
              </a:rPr>
              <a:t>Provider address</a:t>
            </a:r>
          </a:p>
          <a:p>
            <a:pPr lvl="2"/>
            <a:r>
              <a:rPr lang="en-US" sz="1600" dirty="0">
                <a:latin typeface="Bookman Old Style" panose="02050604050505020204" pitchFamily="18" charset="0"/>
              </a:rPr>
              <a:t>Dates of Service</a:t>
            </a:r>
          </a:p>
          <a:p>
            <a:pPr lvl="2"/>
            <a:r>
              <a:rPr lang="en-US" sz="1600" dirty="0">
                <a:latin typeface="Bookman Old Style" panose="02050604050505020204" pitchFamily="18" charset="0"/>
              </a:rPr>
              <a:t>Units Requested</a:t>
            </a:r>
          </a:p>
          <a:p>
            <a:pPr lvl="2"/>
            <a:r>
              <a:rPr lang="en-US" sz="1600" dirty="0">
                <a:latin typeface="Bookman Old Style" panose="02050604050505020204" pitchFamily="18" charset="0"/>
              </a:rPr>
              <a:t>Diagnoses/ICD-10</a:t>
            </a:r>
          </a:p>
          <a:p>
            <a:pPr lvl="2"/>
            <a:r>
              <a:rPr lang="en-US" sz="1600" dirty="0">
                <a:latin typeface="Bookman Old Style" panose="02050604050505020204" pitchFamily="18" charset="0"/>
              </a:rPr>
              <a:t>CPT/Procedure Code</a:t>
            </a:r>
          </a:p>
          <a:p>
            <a:pPr lvl="2"/>
            <a:r>
              <a:rPr lang="en-US" sz="1600" dirty="0">
                <a:latin typeface="Bookman Old Style" panose="02050604050505020204" pitchFamily="18" charset="0"/>
              </a:rPr>
              <a:t>Any clinical information that justifies medical necessity</a:t>
            </a:r>
          </a:p>
          <a:p>
            <a:endParaRPr lang="en-US" sz="1600" dirty="0"/>
          </a:p>
          <a:p>
            <a:endParaRPr lang="en-US" sz="1600" dirty="0"/>
          </a:p>
          <a:p>
            <a:endParaRPr lang="en-US" dirty="0"/>
          </a:p>
        </p:txBody>
      </p:sp>
      <p:sp>
        <p:nvSpPr>
          <p:cNvPr id="4" name="Footer Placeholder 3"/>
          <p:cNvSpPr>
            <a:spLocks noGrp="1"/>
          </p:cNvSpPr>
          <p:nvPr>
            <p:ph type="ftr" sz="quarter" idx="11"/>
          </p:nvPr>
        </p:nvSpPr>
        <p:spPr/>
        <p:txBody>
          <a:bodyPr/>
          <a:lstStyle/>
          <a:p>
            <a:r>
              <a:rPr lang="en-US"/>
              <a:t>AmeriHealth Caritas Louisiana</a:t>
            </a:r>
          </a:p>
        </p:txBody>
      </p:sp>
      <p:sp>
        <p:nvSpPr>
          <p:cNvPr id="5" name="Slide Number Placeholder 4"/>
          <p:cNvSpPr>
            <a:spLocks noGrp="1"/>
          </p:cNvSpPr>
          <p:nvPr>
            <p:ph type="sldNum" sz="quarter" idx="12"/>
          </p:nvPr>
        </p:nvSpPr>
        <p:spPr/>
        <p:txBody>
          <a:bodyPr/>
          <a:lstStyle/>
          <a:p>
            <a:fld id="{868C8C11-BBCA-4F91-9684-D068F4BEF1A6}" type="slidenum">
              <a:rPr lang="en-US" smtClean="0"/>
              <a:t>8</a:t>
            </a:fld>
            <a:endParaRPr lang="en-US"/>
          </a:p>
        </p:txBody>
      </p:sp>
      <p:pic>
        <p:nvPicPr>
          <p:cNvPr id="6" name="Picture 5"/>
          <p:cNvPicPr>
            <a:picLocks noChangeAspect="1"/>
          </p:cNvPicPr>
          <p:nvPr/>
        </p:nvPicPr>
        <p:blipFill>
          <a:blip r:embed="rId5"/>
          <a:stretch>
            <a:fillRect/>
          </a:stretch>
        </p:blipFill>
        <p:spPr>
          <a:xfrm>
            <a:off x="8362950" y="19051"/>
            <a:ext cx="1695450" cy="876300"/>
          </a:xfrm>
          <a:prstGeom prst="rect">
            <a:avLst/>
          </a:prstGeom>
        </p:spPr>
      </p:pic>
      <p:cxnSp>
        <p:nvCxnSpPr>
          <p:cNvPr id="7" name="Straight Connector 6"/>
          <p:cNvCxnSpPr/>
          <p:nvPr/>
        </p:nvCxnSpPr>
        <p:spPr>
          <a:xfrm>
            <a:off x="385482" y="7315199"/>
            <a:ext cx="921571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1708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9785"/>
            <a:ext cx="8964705" cy="618564"/>
          </a:xfrm>
        </p:spPr>
        <p:txBody>
          <a:bodyPr/>
          <a:lstStyle/>
          <a:p>
            <a:r>
              <a:rPr lang="en-US" sz="2800" b="1" dirty="0">
                <a:latin typeface="Bookman Old Style" panose="02050604050505020204" pitchFamily="18" charset="0"/>
              </a:rPr>
              <a:t>Turnaround Times for </a:t>
            </a:r>
            <a:r>
              <a:rPr lang="en-US" b="1" dirty="0">
                <a:latin typeface="Bookman Old Style" panose="02050604050505020204" pitchFamily="18" charset="0"/>
              </a:rPr>
              <a:t>Youth Crisis Services </a:t>
            </a:r>
            <a:r>
              <a:rPr lang="en-US" sz="2800" b="1" dirty="0">
                <a:latin typeface="Bookman Old Style" panose="02050604050505020204" pitchFamily="18" charset="0"/>
              </a:rPr>
              <a:t>Determination, Reconsideration, and Appeals </a:t>
            </a:r>
          </a:p>
        </p:txBody>
      </p:sp>
      <p:sp>
        <p:nvSpPr>
          <p:cNvPr id="4" name="Footer Placeholder 3"/>
          <p:cNvSpPr>
            <a:spLocks noGrp="1"/>
          </p:cNvSpPr>
          <p:nvPr>
            <p:ph type="ftr" sz="quarter" idx="11"/>
          </p:nvPr>
        </p:nvSpPr>
        <p:spPr/>
        <p:txBody>
          <a:bodyPr/>
          <a:lstStyle/>
          <a:p>
            <a:r>
              <a:rPr lang="en-US" dirty="0"/>
              <a:t>AmeriHealth Caritas Louisiana</a:t>
            </a:r>
          </a:p>
        </p:txBody>
      </p:sp>
      <p:sp>
        <p:nvSpPr>
          <p:cNvPr id="5" name="Slide Number Placeholder 4"/>
          <p:cNvSpPr>
            <a:spLocks noGrp="1"/>
          </p:cNvSpPr>
          <p:nvPr>
            <p:ph type="sldNum" sz="quarter" idx="12"/>
          </p:nvPr>
        </p:nvSpPr>
        <p:spPr/>
        <p:txBody>
          <a:bodyPr/>
          <a:lstStyle/>
          <a:p>
            <a:fld id="{868C8C11-BBCA-4F91-9684-D068F4BEF1A6}" type="slidenum">
              <a:rPr lang="en-US" smtClean="0"/>
              <a:t>9</a:t>
            </a:fld>
            <a:endParaRPr lang="en-US"/>
          </a:p>
        </p:txBody>
      </p:sp>
      <p:pic>
        <p:nvPicPr>
          <p:cNvPr id="6" name="Picture 5"/>
          <p:cNvPicPr>
            <a:picLocks noChangeAspect="1"/>
          </p:cNvPicPr>
          <p:nvPr/>
        </p:nvPicPr>
        <p:blipFill>
          <a:blip r:embed="rId2"/>
          <a:stretch>
            <a:fillRect/>
          </a:stretch>
        </p:blipFill>
        <p:spPr>
          <a:xfrm>
            <a:off x="8362950" y="0"/>
            <a:ext cx="1695450" cy="876300"/>
          </a:xfrm>
          <a:prstGeom prst="rect">
            <a:avLst/>
          </a:prstGeom>
        </p:spPr>
      </p:pic>
      <p:cxnSp>
        <p:nvCxnSpPr>
          <p:cNvPr id="7" name="Straight Connector 6"/>
          <p:cNvCxnSpPr/>
          <p:nvPr/>
        </p:nvCxnSpPr>
        <p:spPr>
          <a:xfrm>
            <a:off x="385482" y="7315199"/>
            <a:ext cx="9215718"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1E802AF1-1871-CB80-2A5D-7AD5DD449BAD}"/>
              </a:ext>
            </a:extLst>
          </p:cNvPr>
          <p:cNvSpPr>
            <a:spLocks noGrp="1"/>
          </p:cNvSpPr>
          <p:nvPr>
            <p:ph idx="1"/>
          </p:nvPr>
        </p:nvSpPr>
        <p:spPr>
          <a:xfrm>
            <a:off x="457200" y="1819280"/>
            <a:ext cx="9144000" cy="5043484"/>
          </a:xfrm>
        </p:spPr>
        <p:txBody>
          <a:bodyPr>
            <a:normAutofit fontScale="92500"/>
          </a:bodyPr>
          <a:lstStyle/>
          <a:p>
            <a:r>
              <a:rPr lang="en-US" sz="1500" b="1" dirty="0">
                <a:latin typeface="Bookman Old Style" panose="02050604050505020204" pitchFamily="18" charset="0"/>
              </a:rPr>
              <a:t>Crisis Services Turnaround Time</a:t>
            </a:r>
          </a:p>
          <a:p>
            <a:pPr marL="742950" lvl="1" indent="-285750"/>
            <a:r>
              <a:rPr lang="en-US" sz="1500" dirty="0">
                <a:latin typeface="Bookman Old Style" panose="02050604050505020204" pitchFamily="18" charset="0"/>
              </a:rPr>
              <a:t>Providers are required to notify ACLA when member presents, or within one business day. Determinations for crisis services that require prior authorization are to be made as expeditiously as the member’s condition requires, but no later than one (1) calendar day after obtaining appropriate clinical documentation</a:t>
            </a:r>
            <a:endParaRPr lang="en-US" sz="1500" b="1" dirty="0">
              <a:latin typeface="Bookman Old Style" panose="02050604050505020204" pitchFamily="18" charset="0"/>
            </a:endParaRPr>
          </a:p>
          <a:p>
            <a:r>
              <a:rPr lang="en-US" sz="1500" b="1" dirty="0">
                <a:latin typeface="Bookman Old Style" panose="02050604050505020204" pitchFamily="18" charset="0"/>
              </a:rPr>
              <a:t>Medical Necessity Denial Reconsideration</a:t>
            </a:r>
          </a:p>
          <a:p>
            <a:pPr marL="742950" lvl="1" indent="-285750">
              <a:buFont typeface="Arial" panose="020B0604020202020204" pitchFamily="34" charset="0"/>
              <a:buChar char="•"/>
            </a:pPr>
            <a:r>
              <a:rPr lang="en-US" sz="1500" dirty="0">
                <a:latin typeface="Bookman Old Style" panose="02050604050505020204" pitchFamily="18" charset="0"/>
              </a:rPr>
              <a:t>Provider has five (5) business days from notification of denial to set up a Peer to Peer/Reconsideration and these are addressed within 1 business day from receipt of request.</a:t>
            </a:r>
          </a:p>
          <a:p>
            <a:pPr marL="742950" lvl="1" indent="-285750">
              <a:buFont typeface="Arial" panose="020B0604020202020204" pitchFamily="34" charset="0"/>
              <a:buChar char="•"/>
            </a:pPr>
            <a:r>
              <a:rPr lang="en-US" sz="1500" dirty="0">
                <a:latin typeface="Bookman Old Style" panose="02050604050505020204" pitchFamily="18" charset="0"/>
              </a:rPr>
              <a:t>Refer to the AmeriHealth Caritas Louisiana Provider Manual on how to file an appeal.</a:t>
            </a:r>
          </a:p>
          <a:p>
            <a:pPr marL="742950" lvl="1" indent="-285750">
              <a:buFont typeface="Arial" panose="020B0604020202020204" pitchFamily="34" charset="0"/>
              <a:buChar char="•"/>
            </a:pPr>
            <a:r>
              <a:rPr lang="en-US" sz="1500" dirty="0">
                <a:latin typeface="Bookman Old Style" panose="02050604050505020204" pitchFamily="18" charset="0"/>
              </a:rPr>
              <a:t>Ensure that you have, if applicable and you desire to do so, requested a peer-to-peer review with the psychologist and/or physician that issued the denial for services.</a:t>
            </a:r>
          </a:p>
          <a:p>
            <a:r>
              <a:rPr lang="en-US" sz="1500" b="1" dirty="0">
                <a:latin typeface="Bookman Old Style" panose="02050604050505020204" pitchFamily="18" charset="0"/>
              </a:rPr>
              <a:t>Appeal Process</a:t>
            </a:r>
          </a:p>
          <a:p>
            <a:pPr marL="800100" lvl="1" indent="-342900">
              <a:buFont typeface="Arial" panose="020B0604020202020204" pitchFamily="34" charset="0"/>
              <a:buChar char="•"/>
            </a:pPr>
            <a:r>
              <a:rPr lang="en-US" sz="1500" dirty="0">
                <a:latin typeface="Bookman Old Style" panose="02050604050505020204" pitchFamily="18" charset="0"/>
              </a:rPr>
              <a:t>Provider complaint (post service, pre-claim; 30 days from adverse determination)</a:t>
            </a:r>
          </a:p>
          <a:p>
            <a:pPr marL="800100" lvl="1" indent="-342900">
              <a:buFont typeface="Arial" panose="020B0604020202020204" pitchFamily="34" charset="0"/>
              <a:buChar char="•"/>
            </a:pPr>
            <a:r>
              <a:rPr lang="en-US" sz="1500" dirty="0">
                <a:latin typeface="Bookman Old Style" panose="02050604050505020204" pitchFamily="18" charset="0"/>
              </a:rPr>
              <a:t>A member, or provider on behalf of the member, can appeal an adverse benefit determination within 60 days of the denial notice. AmeriHealth Caritas Louisiana sends a written notice of the Appeal decision to the member and other appropriate parties within five (5) business days of the decision, but not later than thirty (30) days from receipt of the Appeal.</a:t>
            </a:r>
          </a:p>
          <a:p>
            <a:pPr marL="800100" lvl="1" indent="-342900">
              <a:buFont typeface="Arial" panose="020B0604020202020204" pitchFamily="34" charset="0"/>
              <a:buChar char="•"/>
            </a:pPr>
            <a:r>
              <a:rPr lang="en-US" sz="1500" b="1" dirty="0">
                <a:latin typeface="Bookman Old Style" panose="02050604050505020204" pitchFamily="18" charset="0"/>
              </a:rPr>
              <a:t>Behavioral Health Appeals </a:t>
            </a:r>
            <a:endParaRPr lang="en-US" sz="1500" dirty="0">
              <a:latin typeface="Bookman Old Style" panose="02050604050505020204" pitchFamily="18" charset="0"/>
            </a:endParaRPr>
          </a:p>
          <a:p>
            <a:pPr marL="982980" lvl="2" indent="-342900">
              <a:buFont typeface="Courier New" panose="02070309020205020404" pitchFamily="49" charset="0"/>
              <a:buChar char="o"/>
            </a:pPr>
            <a:r>
              <a:rPr lang="en-US" sz="1500" dirty="0">
                <a:latin typeface="Bookman Old Style" panose="02050604050505020204" pitchFamily="18" charset="0"/>
              </a:rPr>
              <a:t>Phone: 1-888-913-0362  </a:t>
            </a:r>
            <a:r>
              <a:rPr lang="en-US" sz="1500" b="1" dirty="0">
                <a:latin typeface="Bookman Old Style" panose="02050604050505020204" pitchFamily="18" charset="0"/>
              </a:rPr>
              <a:t>Fax</a:t>
            </a:r>
            <a:r>
              <a:rPr lang="en-US" sz="1500" dirty="0">
                <a:latin typeface="Bookman Old Style" panose="02050604050505020204" pitchFamily="18" charset="0"/>
              </a:rPr>
              <a:t>: 1-888-987-5830 </a:t>
            </a:r>
          </a:p>
          <a:p>
            <a:pPr marL="457200" lvl="1" indent="0">
              <a:buNone/>
            </a:pPr>
            <a:endParaRPr lang="en-US" sz="1900" dirty="0"/>
          </a:p>
          <a:p>
            <a:endParaRPr lang="en-US" dirty="0"/>
          </a:p>
        </p:txBody>
      </p:sp>
    </p:spTree>
    <p:extLst>
      <p:ext uri="{BB962C8B-B14F-4D97-AF65-F5344CB8AC3E}">
        <p14:creationId xmlns:p14="http://schemas.microsoft.com/office/powerpoint/2010/main" val="4117989487"/>
      </p:ext>
    </p:extLst>
  </p:cSld>
  <p:clrMapOvr>
    <a:masterClrMapping/>
  </p:clrMapOvr>
</p:sld>
</file>

<file path=ppt/theme/theme1.xml><?xml version="1.0" encoding="utf-8"?>
<a:theme xmlns:a="http://schemas.openxmlformats.org/drawingml/2006/main" name="Office Theme">
  <a:themeElements>
    <a:clrScheme name="AmeriHealth Caritas Brand Colors">
      <a:dk1>
        <a:srgbClr val="333F48"/>
      </a:dk1>
      <a:lt1>
        <a:srgbClr val="FFFFFF"/>
      </a:lt1>
      <a:dk2>
        <a:srgbClr val="333F48"/>
      </a:dk2>
      <a:lt2>
        <a:srgbClr val="939CA1"/>
      </a:lt2>
      <a:accent1>
        <a:srgbClr val="003CA5"/>
      </a:accent1>
      <a:accent2>
        <a:srgbClr val="FF495C"/>
      </a:accent2>
      <a:accent3>
        <a:srgbClr val="6EB1DE"/>
      </a:accent3>
      <a:accent4>
        <a:srgbClr val="003B5C"/>
      </a:accent4>
      <a:accent5>
        <a:srgbClr val="ED8B00"/>
      </a:accent5>
      <a:accent6>
        <a:srgbClr val="00B550"/>
      </a:accent6>
      <a:hlink>
        <a:srgbClr val="0085CA"/>
      </a:hlink>
      <a:folHlink>
        <a:srgbClr val="939CA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LA_18158312 ACLA PPT Templates.pptx" id="{74F657CE-26A7-4429-8D80-B04D89BB8050}" vid="{E326B3D7-0C4A-46F6-84DF-2F5694D79E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4ea6b835-efc0-4f64-9845-a6fb0e999cf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4B2E42C774F81498027E66AB379CDFA" ma:contentTypeVersion="9" ma:contentTypeDescription="Create a new document." ma:contentTypeScope="" ma:versionID="d4880914f3466bb59bdd39c87e8cbdcb">
  <xsd:schema xmlns:xsd="http://www.w3.org/2001/XMLSchema" xmlns:xs="http://www.w3.org/2001/XMLSchema" xmlns:p="http://schemas.microsoft.com/office/2006/metadata/properties" xmlns:ns1="http://schemas.microsoft.com/sharepoint/v3" xmlns:ns3="a785ad58-1d57-4f8a-aa71-77170459bd0d" xmlns:ns4="4ea6b835-efc0-4f64-9845-a6fb0e999cf7" targetNamespace="http://schemas.microsoft.com/office/2006/metadata/properties" ma:root="true" ma:fieldsID="4ee31eba4764b256a2c2bc103e216ba7" ns1:_="" ns3:_="" ns4:_="">
    <xsd:import namespace="http://schemas.microsoft.com/sharepoint/v3"/>
    <xsd:import namespace="a785ad58-1d57-4f8a-aa71-77170459bd0d"/>
    <xsd:import namespace="4ea6b835-efc0-4f64-9845-a6fb0e999cf7"/>
    <xsd:element name="properties">
      <xsd:complexType>
        <xsd:sequence>
          <xsd:element name="documentManagement">
            <xsd:complexType>
              <xsd:all>
                <xsd:element ref="ns3:SharedWithUsers" minOccurs="0"/>
                <xsd:element ref="ns4:MediaServiceMetadata" minOccurs="0"/>
                <xsd:element ref="ns4:MediaServiceFastMetadata" minOccurs="0"/>
                <xsd:element ref="ns1:_ip_UnifiedCompliancePolicyProperties" minOccurs="0"/>
                <xsd:element ref="ns1:_ip_UnifiedCompliancePolicyUIAction" minOccurs="0"/>
                <xsd:element ref="ns4:_activity" minOccurs="0"/>
                <xsd:element ref="ns4:MediaServiceObjectDetectorVersions" minOccurs="0"/>
                <xsd:element ref="ns4:MediaServiceSearchProperties"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1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785ad58-1d57-4f8a-aa71-77170459bd0d" elementFormDefault="qualified">
    <xsd:import namespace="http://schemas.microsoft.com/office/2006/documentManagement/types"/>
    <xsd:import namespace="http://schemas.microsoft.com/office/infopath/2007/PartnerControls"/>
    <xsd:element name="SharedWithUsers" ma:index="8" nillable="true" ma:displayName="Shared With" ma:internalName="_x0024_Resources_x003a_core_x002c_SharedWithFieldDisplayName_x003b_"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ea6b835-efc0-4f64-9845-a6fb0e999cf7"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27EA53-9D19-4C29-A71E-E29CEA862202}">
  <ds:schemaRefs>
    <ds:schemaRef ds:uri="a785ad58-1d57-4f8a-aa71-77170459bd0d"/>
    <ds:schemaRef ds:uri="http://schemas.microsoft.com/office/2006/metadata/properties"/>
    <ds:schemaRef ds:uri="http://purl.org/dc/terms/"/>
    <ds:schemaRef ds:uri="4ea6b835-efc0-4f64-9845-a6fb0e999cf7"/>
    <ds:schemaRef ds:uri="http://schemas.microsoft.com/office/2006/documentManagement/types"/>
    <ds:schemaRef ds:uri="http://www.w3.org/XML/1998/namespace"/>
    <ds:schemaRef ds:uri="http://schemas.microsoft.com/office/infopath/2007/PartnerControls"/>
    <ds:schemaRef ds:uri="http://purl.org/dc/elements/1.1/"/>
    <ds:schemaRef ds:uri="http://schemas.openxmlformats.org/package/2006/metadata/core-properties"/>
    <ds:schemaRef ds:uri="http://schemas.microsoft.com/sharepoint/v3"/>
    <ds:schemaRef ds:uri="http://purl.org/dc/dcmitype/"/>
  </ds:schemaRefs>
</ds:datastoreItem>
</file>

<file path=customXml/itemProps2.xml><?xml version="1.0" encoding="utf-8"?>
<ds:datastoreItem xmlns:ds="http://schemas.openxmlformats.org/officeDocument/2006/customXml" ds:itemID="{F2BA7D79-A4CF-4159-A905-5C012DA4285D}">
  <ds:schemaRefs>
    <ds:schemaRef ds:uri="http://schemas.microsoft.com/sharepoint/v3/contenttype/forms"/>
  </ds:schemaRefs>
</ds:datastoreItem>
</file>

<file path=customXml/itemProps3.xml><?xml version="1.0" encoding="utf-8"?>
<ds:datastoreItem xmlns:ds="http://schemas.openxmlformats.org/officeDocument/2006/customXml" ds:itemID="{C1E3E3CB-DEBF-4C0A-AB8D-75BB1E043B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785ad58-1d57-4f8a-aa71-77170459bd0d"/>
    <ds:schemaRef ds:uri="4ea6b835-efc0-4f64-9845-a6fb0e999c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1826</TotalTime>
  <Words>1616</Words>
  <Application>Microsoft Office PowerPoint</Application>
  <PresentationFormat>Custom</PresentationFormat>
  <Paragraphs>244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Youth Crisis Services</vt:lpstr>
      <vt:lpstr>AmeriHealth Caritas Louisiana Youth Crisis Services  Prior Authorization Guidelines</vt:lpstr>
      <vt:lpstr>Youth Crisis Services Procedure Codes </vt:lpstr>
      <vt:lpstr>Services Requiring Notification</vt:lpstr>
      <vt:lpstr>Services Requiring Prior Authorization</vt:lpstr>
      <vt:lpstr>Services Requiring Prior Authorization</vt:lpstr>
      <vt:lpstr>Services Requiring Prior Authorization</vt:lpstr>
      <vt:lpstr>Options to Request Prior Authorization of Youth Crisis Services</vt:lpstr>
      <vt:lpstr>Turnaround Times for Youth Crisis Services Determination, Reconsideration, and Appeals </vt:lpstr>
      <vt:lpstr>AmeriHealth Caritas Louisiana Youth Crisis Services  Billing Guidelines</vt:lpstr>
      <vt:lpstr>Define Clean Claim</vt:lpstr>
      <vt:lpstr>Top Claim Denial for  Crisis Services </vt:lpstr>
      <vt:lpstr>Top Claim Denial</vt:lpstr>
      <vt:lpstr>  Youth Mobile Crisis Response – Initial Contact _Day Rate</vt:lpstr>
      <vt:lpstr>Youth Mobile Crisis Response and  Community Brief Crisis Support </vt:lpstr>
      <vt:lpstr>Youth Crisis Care</vt:lpstr>
      <vt:lpstr>Contact Information</vt:lpstr>
      <vt:lpstr>PowerPoint Presentation</vt:lpstr>
    </vt:vector>
  </TitlesOfParts>
  <Company>ACFC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Bradley Jr., Joe</dc:creator>
  <cp:lastModifiedBy>Kursten Munson</cp:lastModifiedBy>
  <cp:revision>44</cp:revision>
  <cp:lastPrinted>2017-03-23T20:35:52Z</cp:lastPrinted>
  <dcterms:created xsi:type="dcterms:W3CDTF">2018-12-12T16:50:39Z</dcterms:created>
  <dcterms:modified xsi:type="dcterms:W3CDTF">2025-05-29T13:07:44Z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0x01010094B2E42C774F81498027E66AB379CDFA</vt:lpwstr>
  </property>
</Properties>
</file>